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45" r:id="rId2"/>
    <p:sldMasterId id="2147483765" r:id="rId3"/>
    <p:sldMasterId id="2147483781" r:id="rId4"/>
    <p:sldMasterId id="2147483801" r:id="rId5"/>
    <p:sldMasterId id="2147483709" r:id="rId6"/>
    <p:sldMasterId id="2147483729" r:id="rId7"/>
    <p:sldMasterId id="2147483840" r:id="rId8"/>
    <p:sldMasterId id="2147483856" r:id="rId9"/>
  </p:sldMasterIdLst>
  <p:notesMasterIdLst>
    <p:notesMasterId r:id="rId33"/>
  </p:notesMasterIdLst>
  <p:handoutMasterIdLst>
    <p:handoutMasterId r:id="rId34"/>
  </p:handoutMasterIdLst>
  <p:sldIdLst>
    <p:sldId id="2145706506" r:id="rId10"/>
    <p:sldId id="2145706509" r:id="rId11"/>
    <p:sldId id="2145706167" r:id="rId12"/>
    <p:sldId id="2145706503" r:id="rId13"/>
    <p:sldId id="2145706247" r:id="rId14"/>
    <p:sldId id="2145706415" r:id="rId15"/>
    <p:sldId id="2145706488" r:id="rId16"/>
    <p:sldId id="2145706369" r:id="rId17"/>
    <p:sldId id="2145706201" r:id="rId18"/>
    <p:sldId id="2145706487" r:id="rId19"/>
    <p:sldId id="2145706486" r:id="rId20"/>
    <p:sldId id="2145706476" r:id="rId21"/>
    <p:sldId id="2145706475" r:id="rId22"/>
    <p:sldId id="2145706178" r:id="rId23"/>
    <p:sldId id="2145706418" r:id="rId24"/>
    <p:sldId id="2145706484" r:id="rId25"/>
    <p:sldId id="2145706489" r:id="rId26"/>
    <p:sldId id="2145706499" r:id="rId27"/>
    <p:sldId id="2145706495" r:id="rId28"/>
    <p:sldId id="2145706502" r:id="rId29"/>
    <p:sldId id="2145706228" r:id="rId30"/>
    <p:sldId id="2145706250" r:id="rId31"/>
    <p:sldId id="2145706508" r:id="rId32"/>
  </p:sldIdLst>
  <p:sldSz cx="9144000" cy="5143500" type="screen16x9"/>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001D34"/>
    <a:srgbClr val="DADBDC"/>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D837C-5122-4A2C-A89D-B2C9EC2D6B80}" v="433" dt="2025-05-08T05:17:08.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4" autoAdjust="0"/>
    <p:restoredTop sz="80540" autoAdjust="0"/>
  </p:normalViewPr>
  <p:slideViewPr>
    <p:cSldViewPr snapToGrid="0">
      <p:cViewPr varScale="1">
        <p:scale>
          <a:sx n="132" d="100"/>
          <a:sy n="132" d="100"/>
        </p:scale>
        <p:origin x="1104" y="114"/>
      </p:cViewPr>
      <p:guideLst>
        <p:guide orient="horz" pos="1620"/>
        <p:guide orient="horz" pos="599"/>
        <p:guide pos="2880"/>
        <p:guide pos="5602"/>
        <p:guide pos="158"/>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5/10/relationships/revisionInfo" Target="revisionInfo.xml"/><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AU"/>
          </a:p>
        </p:txBody>
      </p:sp>
      <p:sp>
        <p:nvSpPr>
          <p:cNvPr id="3" name="Date Placeholder 2"/>
          <p:cNvSpPr>
            <a:spLocks noGrp="1"/>
          </p:cNvSpPr>
          <p:nvPr>
            <p:ph type="dt" sz="quarter" idx="1"/>
          </p:nvPr>
        </p:nvSpPr>
        <p:spPr>
          <a:xfrm>
            <a:off x="3855839" y="0"/>
            <a:ext cx="2949786" cy="496967"/>
          </a:xfrm>
          <a:prstGeom prst="rect">
            <a:avLst/>
          </a:prstGeom>
        </p:spPr>
        <p:txBody>
          <a:bodyPr vert="horz" lIns="91559" tIns="45779" rIns="91559" bIns="45779" rtlCol="0"/>
          <a:lstStyle>
            <a:lvl1pPr algn="r">
              <a:defRPr sz="1200"/>
            </a:lvl1pPr>
          </a:lstStyle>
          <a:p>
            <a:fld id="{BBFA697C-5849-4DDF-A6C8-08E6893940F4}" type="datetimeFigureOut">
              <a:rPr lang="en-AU" smtClean="0"/>
              <a:pPr/>
              <a:t>8/05/2025</a:t>
            </a:fld>
            <a:endParaRPr lang="en-AU"/>
          </a:p>
        </p:txBody>
      </p:sp>
      <p:sp>
        <p:nvSpPr>
          <p:cNvPr id="4" name="Footer Placeholder 3"/>
          <p:cNvSpPr>
            <a:spLocks noGrp="1"/>
          </p:cNvSpPr>
          <p:nvPr>
            <p:ph type="ftr" sz="quarter" idx="2"/>
          </p:nvPr>
        </p:nvSpPr>
        <p:spPr>
          <a:xfrm>
            <a:off x="1" y="9440646"/>
            <a:ext cx="2949786" cy="496967"/>
          </a:xfrm>
          <a:prstGeom prst="rect">
            <a:avLst/>
          </a:prstGeom>
        </p:spPr>
        <p:txBody>
          <a:bodyPr vert="horz" lIns="91559" tIns="45779" rIns="91559" bIns="45779" rtlCol="0" anchor="b"/>
          <a:lstStyle>
            <a:lvl1pPr algn="l">
              <a:defRPr sz="1200"/>
            </a:lvl1pPr>
          </a:lstStyle>
          <a:p>
            <a:endParaRPr lang="en-AU"/>
          </a:p>
        </p:txBody>
      </p:sp>
      <p:sp>
        <p:nvSpPr>
          <p:cNvPr id="5" name="Slide Number Placeholder 4"/>
          <p:cNvSpPr>
            <a:spLocks noGrp="1"/>
          </p:cNvSpPr>
          <p:nvPr>
            <p:ph type="sldNum" sz="quarter" idx="3"/>
          </p:nvPr>
        </p:nvSpPr>
        <p:spPr>
          <a:xfrm>
            <a:off x="3855839" y="9440646"/>
            <a:ext cx="2949786" cy="496967"/>
          </a:xfrm>
          <a:prstGeom prst="rect">
            <a:avLst/>
          </a:prstGeom>
        </p:spPr>
        <p:txBody>
          <a:bodyPr vert="horz" lIns="91559" tIns="45779" rIns="91559" bIns="45779"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AU"/>
          </a:p>
        </p:txBody>
      </p:sp>
      <p:sp>
        <p:nvSpPr>
          <p:cNvPr id="3" name="Date Placeholder 2"/>
          <p:cNvSpPr>
            <a:spLocks noGrp="1"/>
          </p:cNvSpPr>
          <p:nvPr>
            <p:ph type="dt" idx="1"/>
          </p:nvPr>
        </p:nvSpPr>
        <p:spPr>
          <a:xfrm>
            <a:off x="3855839" y="0"/>
            <a:ext cx="2949786" cy="496967"/>
          </a:xfrm>
          <a:prstGeom prst="rect">
            <a:avLst/>
          </a:prstGeom>
        </p:spPr>
        <p:txBody>
          <a:bodyPr vert="horz" lIns="91559" tIns="45779" rIns="91559" bIns="45779" rtlCol="0"/>
          <a:lstStyle>
            <a:lvl1pPr algn="r">
              <a:defRPr sz="1200"/>
            </a:lvl1pPr>
          </a:lstStyle>
          <a:p>
            <a:fld id="{00992BC2-9435-4D31-AEB3-5D5877AD6447}" type="datetimeFigureOut">
              <a:rPr lang="en-AU" smtClean="0"/>
              <a:pPr/>
              <a:t>8/05/2025</a:t>
            </a:fld>
            <a:endParaRPr lang="en-AU"/>
          </a:p>
        </p:txBody>
      </p:sp>
      <p:sp>
        <p:nvSpPr>
          <p:cNvPr id="4" name="Slide Image Placeholder 3"/>
          <p:cNvSpPr>
            <a:spLocks noGrp="1" noRot="1" noChangeAspect="1"/>
          </p:cNvSpPr>
          <p:nvPr>
            <p:ph type="sldImg" idx="2"/>
          </p:nvPr>
        </p:nvSpPr>
        <p:spPr>
          <a:xfrm>
            <a:off x="90488" y="746125"/>
            <a:ext cx="6626225" cy="3727450"/>
          </a:xfrm>
          <a:prstGeom prst="rect">
            <a:avLst/>
          </a:prstGeom>
          <a:noFill/>
          <a:ln w="12700">
            <a:solidFill>
              <a:prstClr val="black"/>
            </a:solidFill>
          </a:ln>
        </p:spPr>
        <p:txBody>
          <a:bodyPr vert="horz" lIns="91559" tIns="45779" rIns="91559" bIns="45779" rtlCol="0" anchor="ctr"/>
          <a:lstStyle/>
          <a:p>
            <a:endParaRPr lang="en-AU"/>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559" tIns="45779" rIns="91559" bIns="45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40646"/>
            <a:ext cx="2949786" cy="496967"/>
          </a:xfrm>
          <a:prstGeom prst="rect">
            <a:avLst/>
          </a:prstGeom>
        </p:spPr>
        <p:txBody>
          <a:bodyPr vert="horz" lIns="91559" tIns="45779" rIns="91559" bIns="45779" rtlCol="0" anchor="b"/>
          <a:lstStyle>
            <a:lvl1pPr algn="l">
              <a:defRPr sz="1200"/>
            </a:lvl1pPr>
          </a:lstStyle>
          <a:p>
            <a:endParaRPr lang="en-AU"/>
          </a:p>
        </p:txBody>
      </p:sp>
      <p:sp>
        <p:nvSpPr>
          <p:cNvPr id="7" name="Slide Number Placeholder 6"/>
          <p:cNvSpPr>
            <a:spLocks noGrp="1"/>
          </p:cNvSpPr>
          <p:nvPr>
            <p:ph type="sldNum" sz="quarter" idx="5"/>
          </p:nvPr>
        </p:nvSpPr>
        <p:spPr>
          <a:xfrm>
            <a:off x="3855839" y="9440646"/>
            <a:ext cx="2949786" cy="496967"/>
          </a:xfrm>
          <a:prstGeom prst="rect">
            <a:avLst/>
          </a:prstGeom>
        </p:spPr>
        <p:txBody>
          <a:bodyPr vert="horz" lIns="91559" tIns="45779" rIns="91559" bIns="45779"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650"/>
              </a:lnSpc>
              <a:buNone/>
            </a:pPr>
            <a:r>
              <a:rPr lang="en-AU" b="1" i="0" cap="all" dirty="0">
                <a:solidFill>
                  <a:srgbClr val="03517E"/>
                </a:solidFill>
                <a:effectLst/>
                <a:latin typeface="Open Sans" panose="020B0606030504020204" pitchFamily="34" charset="0"/>
              </a:rPr>
              <a:t>About</a:t>
            </a:r>
          </a:p>
          <a:p>
            <a:pPr algn="l">
              <a:buNone/>
            </a:pPr>
            <a:r>
              <a:rPr lang="en-AU" b="0" i="0" dirty="0">
                <a:solidFill>
                  <a:srgbClr val="212529"/>
                </a:solidFill>
                <a:effectLst/>
                <a:latin typeface="Open Sans" panose="020B0606030504020204" pitchFamily="34" charset="0"/>
              </a:rPr>
              <a:t>MRIWA invites you to our monthly tech talks discussing the intricate processes and findings of our recently completed projects with a chance to question the researchers face to face.</a:t>
            </a:r>
            <a:br>
              <a:rPr lang="en-AU" b="0" i="0" dirty="0">
                <a:solidFill>
                  <a:srgbClr val="212529"/>
                </a:solidFill>
                <a:effectLst/>
                <a:latin typeface="Open Sans" panose="020B0606030504020204" pitchFamily="34" charset="0"/>
              </a:rPr>
            </a:br>
            <a:br>
              <a:rPr lang="en-AU" b="0" i="0" dirty="0">
                <a:solidFill>
                  <a:srgbClr val="212529"/>
                </a:solidFill>
                <a:effectLst/>
                <a:latin typeface="Open Sans" panose="020B0606030504020204" pitchFamily="34" charset="0"/>
              </a:rPr>
            </a:br>
            <a:r>
              <a:rPr lang="en-AU" b="0" i="0" dirty="0">
                <a:solidFill>
                  <a:srgbClr val="212529"/>
                </a:solidFill>
                <a:effectLst/>
                <a:latin typeface="Open Sans" panose="020B0606030504020204" pitchFamily="34" charset="0"/>
              </a:rPr>
              <a:t>In a geochemical approach to provide more efficient and effective exploration decision making across the vast areas of WA where prospective geology is covered by later sediments, Dr Ryan Noble and his team at CSIRO were funded from 2020 - 2023 to develop a robust set of measurable parameters and new data products using the UltraFine+TM method.</a:t>
            </a:r>
            <a:br>
              <a:rPr lang="en-AU" b="0" i="0" dirty="0">
                <a:solidFill>
                  <a:srgbClr val="212529"/>
                </a:solidFill>
                <a:effectLst/>
                <a:latin typeface="Open Sans" panose="020B0606030504020204" pitchFamily="34" charset="0"/>
              </a:rPr>
            </a:br>
            <a:br>
              <a:rPr lang="en-AU" b="0" i="0" dirty="0">
                <a:solidFill>
                  <a:srgbClr val="212529"/>
                </a:solidFill>
                <a:effectLst/>
                <a:latin typeface="Open Sans" panose="020B0606030504020204" pitchFamily="34" charset="0"/>
              </a:rPr>
            </a:br>
            <a:r>
              <a:rPr lang="en-AU" b="0" i="0" dirty="0">
                <a:solidFill>
                  <a:srgbClr val="212529"/>
                </a:solidFill>
                <a:effectLst/>
                <a:latin typeface="Open Sans" panose="020B0606030504020204" pitchFamily="34" charset="0"/>
              </a:rPr>
              <a:t>Aiming to support the discovery of the next generation of ore deposits, and to assess the relationship of geochemistry to soil properties including spectral mineralogy and pH, the team at CSIRO applied publicly available data to machine learning helping to identify next-generation exploration targets, explain and filter out false positive results, and quantify uncertainty in soil geochemistry results to better assess risk and support qualified exploration decisions</a:t>
            </a:r>
          </a:p>
          <a:p>
            <a:pPr algn="l">
              <a:lnSpc>
                <a:spcPts val="1650"/>
              </a:lnSpc>
              <a:buNone/>
            </a:pPr>
            <a:r>
              <a:rPr lang="en-AU" b="1" i="0" cap="all" dirty="0">
                <a:solidFill>
                  <a:srgbClr val="03517E"/>
                </a:solidFill>
                <a:effectLst/>
                <a:latin typeface="Open Sans" panose="020B0606030504020204" pitchFamily="34" charset="0"/>
              </a:rPr>
              <a:t>Date</a:t>
            </a:r>
          </a:p>
          <a:p>
            <a:pPr algn="l"/>
            <a:r>
              <a:rPr lang="en-AU" b="0" i="0" dirty="0">
                <a:solidFill>
                  <a:srgbClr val="212529"/>
                </a:solidFill>
                <a:effectLst/>
                <a:latin typeface="Open Sans" panose="020B0606030504020204" pitchFamily="34" charset="0"/>
              </a:rPr>
              <a:t>Thursday 8 May 2025 5:00 PM - 6:00 PM (UTC+08)</a:t>
            </a:r>
          </a:p>
          <a:p>
            <a:pPr algn="l"/>
            <a:r>
              <a:rPr lang="en-AU" b="0" i="0" dirty="0">
                <a:solidFill>
                  <a:srgbClr val="212529"/>
                </a:solidFill>
                <a:effectLst/>
                <a:latin typeface="Open Sans" panose="020B0606030504020204" pitchFamily="34" charset="0"/>
              </a:rPr>
              <a:t>Long Neck Brewery Private Function Room</a:t>
            </a:r>
            <a:br>
              <a:rPr lang="en-AU" dirty="0"/>
            </a:br>
            <a:r>
              <a:rPr lang="en-AU" b="0" i="0" dirty="0">
                <a:solidFill>
                  <a:srgbClr val="212529"/>
                </a:solidFill>
                <a:effectLst/>
                <a:latin typeface="Open Sans" panose="020B0606030504020204" pitchFamily="34" charset="0"/>
              </a:rPr>
              <a:t>306 Riverside Drive, East Perth WA 60004</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3192229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523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07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Adding back in the chemistry from the ultrafine results</a:t>
            </a:r>
          </a:p>
        </p:txBody>
      </p:sp>
      <p:sp>
        <p:nvSpPr>
          <p:cNvPr id="4" name="Slide Number Placeholder 3"/>
          <p:cNvSpPr>
            <a:spLocks noGrp="1"/>
          </p:cNvSpPr>
          <p:nvPr>
            <p:ph type="sldNum" sz="quarter" idx="5"/>
          </p:nvPr>
        </p:nvSpPr>
        <p:spPr/>
        <p:txBody>
          <a:bodyPr/>
          <a:lstStyle/>
          <a:p>
            <a:pPr defTabSz="915589">
              <a:defRPr/>
            </a:pPr>
            <a:fld id="{9A496215-5E4C-414D-A8DB-C38AA7CF7C2A}" type="slidenum">
              <a:rPr lang="en-AU">
                <a:solidFill>
                  <a:prstClr val="black"/>
                </a:solidFill>
                <a:latin typeface="Calibri"/>
              </a:rPr>
              <a:pPr defTabSz="915589">
                <a:defRPr/>
              </a:pPr>
              <a:t>14</a:t>
            </a:fld>
            <a:endParaRPr lang="en-AU">
              <a:solidFill>
                <a:prstClr val="black"/>
              </a:solidFill>
              <a:latin typeface="Calibri"/>
            </a:endParaRPr>
          </a:p>
        </p:txBody>
      </p:sp>
    </p:spTree>
    <p:extLst>
      <p:ext uri="{BB962C8B-B14F-4D97-AF65-F5344CB8AC3E}">
        <p14:creationId xmlns:p14="http://schemas.microsoft.com/office/powerpoint/2010/main" val="141391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1D87-65B1-400D-CEB1-8E174CD22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343E4-776C-E526-CB5F-F584EC566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1FB86-7975-46E0-5E7D-5C1A95295018}"/>
              </a:ext>
            </a:extLst>
          </p:cNvPr>
          <p:cNvSpPr>
            <a:spLocks noGrp="1"/>
          </p:cNvSpPr>
          <p:nvPr>
            <p:ph type="body" idx="1"/>
          </p:nvPr>
        </p:nvSpPr>
        <p:spPr/>
        <p:txBody>
          <a:bodyPr/>
          <a:lstStyle/>
          <a:p>
            <a:r>
              <a:rPr lang="en-AU" dirty="0"/>
              <a:t>What are the questions that you first looked at and why? Landscape context, soil variation and morphology etc.</a:t>
            </a:r>
          </a:p>
        </p:txBody>
      </p:sp>
      <p:sp>
        <p:nvSpPr>
          <p:cNvPr id="4" name="Slide Number Placeholder 3">
            <a:extLst>
              <a:ext uri="{FF2B5EF4-FFF2-40B4-BE49-F238E27FC236}">
                <a16:creationId xmlns:a16="http://schemas.microsoft.com/office/drawing/2014/main" id="{5870C202-7E6F-1543-FCAB-61969838CA76}"/>
              </a:ext>
            </a:extLst>
          </p:cNvPr>
          <p:cNvSpPr>
            <a:spLocks noGrp="1"/>
          </p:cNvSpPr>
          <p:nvPr>
            <p:ph type="sldNum" sz="quarter" idx="5"/>
          </p:nvPr>
        </p:nvSpPr>
        <p:spPr/>
        <p:txBody>
          <a:bodyPr/>
          <a:lstStyle/>
          <a:p>
            <a:fld id="{9A496215-5E4C-414D-A8DB-C38AA7CF7C2A}" type="slidenum">
              <a:rPr lang="en-AU" smtClean="0"/>
              <a:pPr/>
              <a:t>20</a:t>
            </a:fld>
            <a:endParaRPr lang="en-AU"/>
          </a:p>
        </p:txBody>
      </p:sp>
    </p:spTree>
    <p:extLst>
      <p:ext uri="{BB962C8B-B14F-4D97-AF65-F5344CB8AC3E}">
        <p14:creationId xmlns:p14="http://schemas.microsoft.com/office/powerpoint/2010/main" val="263683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44E3-EE5B-AE7B-968C-296F33B69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F7805-D133-0CCD-8543-63641C5D6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ABC07-D9C9-4850-678D-C3BC8C8ABFC9}"/>
              </a:ext>
            </a:extLst>
          </p:cNvPr>
          <p:cNvSpPr>
            <a:spLocks noGrp="1"/>
          </p:cNvSpPr>
          <p:nvPr>
            <p:ph type="body" idx="1"/>
          </p:nvPr>
        </p:nvSpPr>
        <p:spPr/>
        <p:txBody>
          <a:bodyPr/>
          <a:lstStyle/>
          <a:p>
            <a:r>
              <a:rPr lang="en-AU" dirty="0"/>
              <a:t>What are the questions that you first looked at and why? Landscape context, soil variation and morphology etc.</a:t>
            </a:r>
          </a:p>
        </p:txBody>
      </p:sp>
      <p:sp>
        <p:nvSpPr>
          <p:cNvPr id="4" name="Slide Number Placeholder 3">
            <a:extLst>
              <a:ext uri="{FF2B5EF4-FFF2-40B4-BE49-F238E27FC236}">
                <a16:creationId xmlns:a16="http://schemas.microsoft.com/office/drawing/2014/main" id="{7A694201-1670-CD9C-3D53-01919E699A10}"/>
              </a:ext>
            </a:extLst>
          </p:cNvPr>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403010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my history of understanding soil morphology – how do we incorporate that into exploration.</a:t>
            </a:r>
          </a:p>
          <a:p>
            <a:r>
              <a:rPr lang="en-AU" dirty="0"/>
              <a:t>Also shows a great example where sampling a </a:t>
            </a:r>
            <a:r>
              <a:rPr lang="en-AU" dirty="0" err="1"/>
              <a:t>krotivina</a:t>
            </a:r>
            <a:r>
              <a:rPr lang="en-AU" dirty="0"/>
              <a:t> would give different results or an eroded slope would give a very different soil sample.</a:t>
            </a:r>
          </a:p>
          <a:p>
            <a:r>
              <a:rPr lang="en-AU" dirty="0"/>
              <a:t>Leads to next slide about working with the best fit for purpose method and how it develops</a:t>
            </a:r>
          </a:p>
        </p:txBody>
      </p:sp>
      <p:sp>
        <p:nvSpPr>
          <p:cNvPr id="4" name="Slide Number Placeholder 3"/>
          <p:cNvSpPr>
            <a:spLocks noGrp="1"/>
          </p:cNvSpPr>
          <p:nvPr>
            <p:ph type="sldNum" sz="quarter" idx="5"/>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309641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5"/>
                </a:solidFill>
              </a:rPr>
              <a:t>Why are we mainly sampling this sand?</a:t>
            </a:r>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6</a:t>
            </a:fld>
            <a:endParaRPr lang="en-AU"/>
          </a:p>
        </p:txBody>
      </p:sp>
    </p:spTree>
    <p:extLst>
      <p:ext uri="{BB962C8B-B14F-4D97-AF65-F5344CB8AC3E}">
        <p14:creationId xmlns:p14="http://schemas.microsoft.com/office/powerpoint/2010/main" val="193893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59E7-8DD9-6A66-08CD-7D32F17ED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ED230-6FBA-6B34-6132-EC64BB42D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E4DFC-9D84-386A-A30D-95A1A958E8EF}"/>
              </a:ext>
            </a:extLst>
          </p:cNvPr>
          <p:cNvSpPr>
            <a:spLocks noGrp="1"/>
          </p:cNvSpPr>
          <p:nvPr>
            <p:ph type="body" idx="1"/>
          </p:nvPr>
        </p:nvSpPr>
        <p:spPr/>
        <p:txBody>
          <a:bodyPr/>
          <a:lstStyle/>
          <a:p>
            <a:pPr defTabSz="947958">
              <a:defRPr/>
            </a:pPr>
            <a:r>
              <a:rPr lang="en-AU" sz="1200" dirty="0"/>
              <a:t>M462 Initial project = Method dev and commercialisation</a:t>
            </a:r>
          </a:p>
          <a:p>
            <a:pPr defTabSz="947958">
              <a:defRPr/>
            </a:pPr>
            <a:r>
              <a:rPr lang="en-AU" sz="1200" dirty="0"/>
              <a:t>= 5 researchers, 1 report and 2 papers, a commercially available method</a:t>
            </a:r>
            <a:endParaRPr lang="en-AU" dirty="0"/>
          </a:p>
        </p:txBody>
      </p:sp>
      <p:sp>
        <p:nvSpPr>
          <p:cNvPr id="4" name="Slide Number Placeholder 3">
            <a:extLst>
              <a:ext uri="{FF2B5EF4-FFF2-40B4-BE49-F238E27FC236}">
                <a16:creationId xmlns:a16="http://schemas.microsoft.com/office/drawing/2014/main" id="{5259EC8B-DC9B-2450-BA6C-ECDC1E987B75}"/>
              </a:ext>
            </a:extLst>
          </p:cNvPr>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272646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defRPr/>
            </a:pPr>
            <a:r>
              <a:rPr lang="en-AU" sz="1200" dirty="0"/>
              <a:t>M462 Initial project = Method dev and commercialisation</a:t>
            </a:r>
          </a:p>
          <a:p>
            <a:pPr defTabSz="947958">
              <a:defRPr/>
            </a:pPr>
            <a:r>
              <a:rPr lang="en-AU" sz="1200" dirty="0"/>
              <a:t>= 5 researchers, 1 report and 2 papers, a commercially available method</a:t>
            </a:r>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194283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next project was to put that data in landscape context and make it easy to interpret…</a:t>
            </a:r>
          </a:p>
          <a:p>
            <a:r>
              <a:rPr lang="en-AU" dirty="0"/>
              <a:t>M462a = Next Gen Analytics: Providing soil context with ML</a:t>
            </a:r>
            <a:endParaRPr lang="en-AU" sz="1200" dirty="0"/>
          </a:p>
          <a:p>
            <a:r>
              <a:rPr lang="en-AU" sz="1200" dirty="0"/>
              <a:t>12 researchers, 3 student projects, 4 reports, 4+ papers, website, FAQ, guidelines,      </a:t>
            </a:r>
          </a:p>
          <a:p>
            <a:r>
              <a:rPr lang="en-AU" sz="1200" dirty="0"/>
              <a:t>     &gt;40 of models, and more… </a:t>
            </a:r>
          </a:p>
          <a:p>
            <a:endParaRPr lang="en-AU" dirty="0"/>
          </a:p>
        </p:txBody>
      </p:sp>
      <p:sp>
        <p:nvSpPr>
          <p:cNvPr id="4" name="Slide Number Placeholder 3"/>
          <p:cNvSpPr>
            <a:spLocks noGrp="1"/>
          </p:cNvSpPr>
          <p:nvPr>
            <p:ph type="sldNum" sz="quarter" idx="5"/>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83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81CA-E132-A208-B383-416E606B6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3831B-504E-91C2-17BD-6F88BCAAD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0F956-D02C-4B97-3A99-D46B0695B469}"/>
              </a:ext>
            </a:extLst>
          </p:cNvPr>
          <p:cNvSpPr>
            <a:spLocks noGrp="1"/>
          </p:cNvSpPr>
          <p:nvPr>
            <p:ph type="body" idx="1"/>
          </p:nvPr>
        </p:nvSpPr>
        <p:spPr/>
        <p:txBody>
          <a:bodyPr/>
          <a:lstStyle/>
          <a:p>
            <a:endParaRPr lang="en-AU"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3FFDF0D-8D28-3B1C-DD74-BF35AFD86A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05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B18A-E3A1-0F71-0504-2D1121C1E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80F08-8506-F6D9-D0ED-2983BB23F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9B4AC-DDC2-5A00-0618-DA842121BDC3}"/>
              </a:ext>
            </a:extLst>
          </p:cNvPr>
          <p:cNvSpPr>
            <a:spLocks noGrp="1"/>
          </p:cNvSpPr>
          <p:nvPr>
            <p:ph type="body" idx="1"/>
          </p:nvPr>
        </p:nvSpPr>
        <p:spPr/>
        <p:txBody>
          <a:bodyPr/>
          <a:lstStyle/>
          <a:p>
            <a:endParaRPr lang="en-AU" b="0" i="0" dirty="0">
              <a:solidFill>
                <a:srgbClr val="2021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BE58D9F-6150-463C-6B5B-939A46A6D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95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65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35857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47962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063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274488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230464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0104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10224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0504013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45384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26769100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322669321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242475791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3875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1619514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23243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87258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908905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504003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291919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6388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0563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549370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648487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853781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880015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382070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241180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21869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72245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13181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04604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9434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64422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4101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35292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850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4058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213140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3784597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accent2"/>
        </a:solidFill>
        <a:effectLst/>
      </p:bgPr>
    </p:bg>
    <p:spTree>
      <p:nvGrpSpPr>
        <p:cNvPr id="1" name=""/>
        <p:cNvGrpSpPr/>
        <p:nvPr/>
      </p:nvGrpSpPr>
      <p:grpSpPr>
        <a:xfrm>
          <a:off x="0" y="0"/>
          <a:ext cx="0" cy="0"/>
          <a:chOff x="0" y="0"/>
          <a:chExt cx="0" cy="0"/>
        </a:xfrm>
      </p:grpSpPr>
      <p:grpSp>
        <p:nvGrpSpPr>
          <p:cNvPr id="48" name="Group 47"/>
          <p:cNvGrpSpPr/>
          <p:nvPr userDrawn="1"/>
        </p:nvGrpSpPr>
        <p:grpSpPr>
          <a:xfrm>
            <a:off x="-9525" y="4538664"/>
            <a:ext cx="9169400" cy="636985"/>
            <a:chOff x="-9525" y="4538663"/>
            <a:chExt cx="9169400" cy="636985"/>
          </a:xfrm>
        </p:grpSpPr>
        <p:sp>
          <p:nvSpPr>
            <p:cNvPr id="49" name="AutoShape 4"/>
            <p:cNvSpPr>
              <a:spLocks noChangeAspect="1" noChangeArrowheads="1" noTextEdit="1"/>
            </p:cNvSpPr>
            <p:nvPr userDrawn="1"/>
          </p:nvSpPr>
          <p:spPr bwMode="auto">
            <a:xfrm>
              <a:off x="-7938" y="4542235"/>
              <a:ext cx="9161463" cy="601265"/>
            </a:xfrm>
            <a:prstGeom prst="rect">
              <a:avLst/>
            </a:prstGeom>
            <a:noFill/>
            <a:ln>
              <a:noFill/>
            </a:ln>
          </p:spPr>
          <p:txBody>
            <a:bodyPr/>
            <a:lstStyle/>
            <a:p>
              <a:pPr>
                <a:defRPr/>
              </a:pPr>
              <a:endParaRPr lang="en-AU"/>
            </a:p>
          </p:txBody>
        </p:sp>
        <p:sp>
          <p:nvSpPr>
            <p:cNvPr id="50" name="Rectangle 7"/>
            <p:cNvSpPr>
              <a:spLocks noChangeArrowheads="1"/>
            </p:cNvSpPr>
            <p:nvPr userDrawn="1"/>
          </p:nvSpPr>
          <p:spPr bwMode="auto">
            <a:xfrm>
              <a:off x="1588" y="4775598"/>
              <a:ext cx="9142412" cy="367903"/>
            </a:xfrm>
            <a:prstGeom prst="rect">
              <a:avLst/>
            </a:prstGeom>
            <a:noFill/>
            <a:ln>
              <a:noFill/>
            </a:ln>
          </p:spPr>
          <p:txBody>
            <a:bodyPr/>
            <a:lstStyle/>
            <a:p>
              <a:pPr>
                <a:defRPr/>
              </a:pPr>
              <a:endParaRPr lang="en-AU"/>
            </a:p>
          </p:txBody>
        </p:sp>
        <p:sp>
          <p:nvSpPr>
            <p:cNvPr id="51" name="AutoShape 81"/>
            <p:cNvSpPr>
              <a:spLocks noChangeAspect="1" noChangeArrowheads="1" noTextEdit="1"/>
            </p:cNvSpPr>
            <p:nvPr/>
          </p:nvSpPr>
          <p:spPr bwMode="auto">
            <a:xfrm>
              <a:off x="-9525" y="4538663"/>
              <a:ext cx="9169400" cy="636985"/>
            </a:xfrm>
            <a:prstGeom prst="rect">
              <a:avLst/>
            </a:prstGeom>
            <a:noFill/>
            <a:ln w="9525">
              <a:noFill/>
              <a:miter lim="800000"/>
              <a:headEnd/>
              <a:tailEnd/>
            </a:ln>
          </p:spPr>
          <p:txBody>
            <a:bodyPr/>
            <a:lstStyle/>
            <a:p>
              <a:pPr>
                <a:defRPr/>
              </a:pPr>
              <a:endParaRPr lang="en-US"/>
            </a:p>
          </p:txBody>
        </p:sp>
        <p:sp>
          <p:nvSpPr>
            <p:cNvPr id="52" name="Rectangle 84"/>
            <p:cNvSpPr>
              <a:spLocks noChangeArrowheads="1"/>
            </p:cNvSpPr>
            <p:nvPr/>
          </p:nvSpPr>
          <p:spPr bwMode="auto">
            <a:xfrm>
              <a:off x="-9525" y="4767263"/>
              <a:ext cx="9167813" cy="408385"/>
            </a:xfrm>
            <a:prstGeom prst="rect">
              <a:avLst/>
            </a:prstGeom>
            <a:noFill/>
            <a:ln w="9525">
              <a:noFill/>
              <a:miter lim="800000"/>
              <a:headEnd/>
              <a:tailEnd/>
            </a:ln>
          </p:spPr>
          <p:txBody>
            <a:bodyPr/>
            <a:lstStyle/>
            <a:p>
              <a:pPr>
                <a:defRPr/>
              </a:pPr>
              <a:endParaRPr lang="en-US"/>
            </a:p>
          </p:txBody>
        </p:sp>
        <p:sp>
          <p:nvSpPr>
            <p:cNvPr id="53" name="AutoShape 2"/>
            <p:cNvSpPr>
              <a:spLocks noChangeAspect="1" noChangeArrowheads="1" noTextEdit="1"/>
            </p:cNvSpPr>
            <p:nvPr userDrawn="1"/>
          </p:nvSpPr>
          <p:spPr bwMode="auto">
            <a:xfrm>
              <a:off x="-9525" y="4562475"/>
              <a:ext cx="9169400"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4" name="Rectangle 4"/>
            <p:cNvSpPr>
              <a:spLocks noChangeArrowheads="1"/>
            </p:cNvSpPr>
            <p:nvPr userDrawn="1"/>
          </p:nvSpPr>
          <p:spPr bwMode="auto">
            <a:xfrm>
              <a:off x="0" y="4794250"/>
              <a:ext cx="9150350" cy="352425"/>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5" name="Rectangle 5"/>
            <p:cNvSpPr>
              <a:spLocks noChangeArrowheads="1"/>
            </p:cNvSpPr>
            <p:nvPr userDrawn="1"/>
          </p:nvSpPr>
          <p:spPr bwMode="auto">
            <a:xfrm>
              <a:off x="0" y="4794250"/>
              <a:ext cx="915035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56" name="Freeform 6"/>
            <p:cNvSpPr>
              <a:spLocks noEditPoints="1"/>
            </p:cNvSpPr>
            <p:nvPr userDrawn="1"/>
          </p:nvSpPr>
          <p:spPr bwMode="auto">
            <a:xfrm>
              <a:off x="0" y="4575175"/>
              <a:ext cx="9150350" cy="498475"/>
            </a:xfrm>
            <a:custGeom>
              <a:avLst/>
              <a:gdLst/>
              <a:ahLst/>
              <a:cxnLst>
                <a:cxn ang="0">
                  <a:pos x="2877" y="10"/>
                </a:cxn>
                <a:cxn ang="0">
                  <a:pos x="2814" y="10"/>
                </a:cxn>
                <a:cxn ang="0">
                  <a:pos x="2576" y="69"/>
                </a:cxn>
                <a:cxn ang="0">
                  <a:pos x="2877" y="69"/>
                </a:cxn>
                <a:cxn ang="0">
                  <a:pos x="2877" y="157"/>
                </a:cxn>
                <a:cxn ang="0">
                  <a:pos x="2877" y="157"/>
                </a:cxn>
                <a:cxn ang="0">
                  <a:pos x="2877" y="10"/>
                </a:cxn>
                <a:cxn ang="0">
                  <a:pos x="2349" y="0"/>
                </a:cxn>
                <a:cxn ang="0">
                  <a:pos x="0" y="0"/>
                </a:cxn>
                <a:cxn ang="0">
                  <a:pos x="0" y="69"/>
                </a:cxn>
                <a:cxn ang="0">
                  <a:pos x="2576" y="69"/>
                </a:cxn>
                <a:cxn ang="0">
                  <a:pos x="2349" y="0"/>
                </a:cxn>
              </a:cxnLst>
              <a:rect l="0" t="0" r="r" b="b"/>
              <a:pathLst>
                <a:path w="2877" h="157">
                  <a:moveTo>
                    <a:pt x="2877" y="10"/>
                  </a:moveTo>
                  <a:cubicBezTo>
                    <a:pt x="2814" y="10"/>
                    <a:pt x="2814" y="10"/>
                    <a:pt x="2814" y="10"/>
                  </a:cubicBezTo>
                  <a:cubicBezTo>
                    <a:pt x="2669" y="10"/>
                    <a:pt x="2616" y="53"/>
                    <a:pt x="2576" y="69"/>
                  </a:cubicBezTo>
                  <a:cubicBezTo>
                    <a:pt x="2877" y="69"/>
                    <a:pt x="2877" y="69"/>
                    <a:pt x="2877" y="69"/>
                  </a:cubicBezTo>
                  <a:cubicBezTo>
                    <a:pt x="2877" y="157"/>
                    <a:pt x="2877" y="157"/>
                    <a:pt x="2877" y="157"/>
                  </a:cubicBezTo>
                  <a:cubicBezTo>
                    <a:pt x="2877" y="157"/>
                    <a:pt x="2877" y="157"/>
                    <a:pt x="2877" y="157"/>
                  </a:cubicBezTo>
                  <a:cubicBezTo>
                    <a:pt x="2877" y="10"/>
                    <a:pt x="2877" y="10"/>
                    <a:pt x="2877" y="10"/>
                  </a:cubicBezTo>
                  <a:moveTo>
                    <a:pt x="2349" y="0"/>
                  </a:moveTo>
                  <a:cubicBezTo>
                    <a:pt x="0" y="0"/>
                    <a:pt x="0" y="0"/>
                    <a:pt x="0" y="0"/>
                  </a:cubicBezTo>
                  <a:cubicBezTo>
                    <a:pt x="0" y="69"/>
                    <a:pt x="0" y="69"/>
                    <a:pt x="0" y="69"/>
                  </a:cubicBezTo>
                  <a:cubicBezTo>
                    <a:pt x="2576" y="69"/>
                    <a:pt x="2576" y="69"/>
                    <a:pt x="2576" y="69"/>
                  </a:cubicBezTo>
                  <a:cubicBezTo>
                    <a:pt x="2527" y="29"/>
                    <a:pt x="2446" y="0"/>
                    <a:pt x="2349"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7" name="Freeform 7"/>
            <p:cNvSpPr>
              <a:spLocks noEditPoints="1"/>
            </p:cNvSpPr>
            <p:nvPr userDrawn="1"/>
          </p:nvSpPr>
          <p:spPr bwMode="auto">
            <a:xfrm>
              <a:off x="0" y="4794250"/>
              <a:ext cx="9150350" cy="279400"/>
            </a:xfrm>
            <a:custGeom>
              <a:avLst/>
              <a:gdLst/>
              <a:ahLst/>
              <a:cxnLst>
                <a:cxn ang="0">
                  <a:pos x="2576" y="0"/>
                </a:cxn>
                <a:cxn ang="0">
                  <a:pos x="0" y="0"/>
                </a:cxn>
                <a:cxn ang="0">
                  <a:pos x="0" y="9"/>
                </a:cxn>
                <a:cxn ang="0">
                  <a:pos x="2434" y="9"/>
                </a:cxn>
                <a:cxn ang="0">
                  <a:pos x="2576" y="0"/>
                </a:cxn>
                <a:cxn ang="0">
                  <a:pos x="2576" y="0"/>
                </a:cxn>
                <a:cxn ang="0">
                  <a:pos x="2576" y="0"/>
                </a:cxn>
                <a:cxn ang="0">
                  <a:pos x="2576" y="0"/>
                </a:cxn>
                <a:cxn ang="0">
                  <a:pos x="2877" y="0"/>
                </a:cxn>
                <a:cxn ang="0">
                  <a:pos x="2576" y="0"/>
                </a:cxn>
                <a:cxn ang="0">
                  <a:pos x="2576" y="0"/>
                </a:cxn>
                <a:cxn ang="0">
                  <a:pos x="2811" y="88"/>
                </a:cxn>
                <a:cxn ang="0">
                  <a:pos x="2877" y="88"/>
                </a:cxn>
                <a:cxn ang="0">
                  <a:pos x="2877" y="0"/>
                </a:cxn>
              </a:cxnLst>
              <a:rect l="0" t="0" r="r" b="b"/>
              <a:pathLst>
                <a:path w="2877" h="88">
                  <a:moveTo>
                    <a:pt x="2576" y="0"/>
                  </a:moveTo>
                  <a:cubicBezTo>
                    <a:pt x="0" y="0"/>
                    <a:pt x="0" y="0"/>
                    <a:pt x="0" y="0"/>
                  </a:cubicBezTo>
                  <a:cubicBezTo>
                    <a:pt x="0" y="9"/>
                    <a:pt x="0" y="9"/>
                    <a:pt x="0" y="9"/>
                  </a:cubicBezTo>
                  <a:cubicBezTo>
                    <a:pt x="2434" y="9"/>
                    <a:pt x="2434" y="9"/>
                    <a:pt x="2434" y="9"/>
                  </a:cubicBezTo>
                  <a:cubicBezTo>
                    <a:pt x="2526" y="9"/>
                    <a:pt x="2556" y="7"/>
                    <a:pt x="2576" y="0"/>
                  </a:cubicBezTo>
                  <a:cubicBezTo>
                    <a:pt x="2576" y="0"/>
                    <a:pt x="2576" y="0"/>
                    <a:pt x="2576" y="0"/>
                  </a:cubicBezTo>
                  <a:cubicBezTo>
                    <a:pt x="2576" y="0"/>
                    <a:pt x="2576" y="0"/>
                    <a:pt x="2576" y="0"/>
                  </a:cubicBezTo>
                  <a:cubicBezTo>
                    <a:pt x="2576" y="0"/>
                    <a:pt x="2576" y="0"/>
                    <a:pt x="2576" y="0"/>
                  </a:cubicBezTo>
                  <a:moveTo>
                    <a:pt x="2877" y="0"/>
                  </a:moveTo>
                  <a:cubicBezTo>
                    <a:pt x="2576" y="0"/>
                    <a:pt x="2576" y="0"/>
                    <a:pt x="2576" y="0"/>
                  </a:cubicBezTo>
                  <a:cubicBezTo>
                    <a:pt x="2576" y="0"/>
                    <a:pt x="2576" y="0"/>
                    <a:pt x="2576" y="0"/>
                  </a:cubicBezTo>
                  <a:cubicBezTo>
                    <a:pt x="2625" y="40"/>
                    <a:pt x="2691" y="88"/>
                    <a:pt x="2811" y="88"/>
                  </a:cubicBezTo>
                  <a:cubicBezTo>
                    <a:pt x="2841" y="88"/>
                    <a:pt x="2877" y="88"/>
                    <a:pt x="2877" y="88"/>
                  </a:cubicBezTo>
                  <a:cubicBezTo>
                    <a:pt x="2877" y="0"/>
                    <a:pt x="2877" y="0"/>
                    <a:pt x="2877"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8" name="Freeform 8"/>
            <p:cNvSpPr>
              <a:spLocks/>
            </p:cNvSpPr>
            <p:nvPr userDrawn="1"/>
          </p:nvSpPr>
          <p:spPr bwMode="auto">
            <a:xfrm>
              <a:off x="0" y="4606925"/>
              <a:ext cx="8193088" cy="215900"/>
            </a:xfrm>
            <a:custGeom>
              <a:avLst/>
              <a:gdLst/>
              <a:ahLst/>
              <a:cxnLst>
                <a:cxn ang="0">
                  <a:pos x="2576" y="59"/>
                </a:cxn>
                <a:cxn ang="0">
                  <a:pos x="2349" y="0"/>
                </a:cxn>
                <a:cxn ang="0">
                  <a:pos x="0" y="0"/>
                </a:cxn>
                <a:cxn ang="0">
                  <a:pos x="0" y="68"/>
                </a:cxn>
                <a:cxn ang="0">
                  <a:pos x="2434" y="68"/>
                </a:cxn>
                <a:cxn ang="0">
                  <a:pos x="2576" y="59"/>
                </a:cxn>
              </a:cxnLst>
              <a:rect l="0" t="0" r="r" b="b"/>
              <a:pathLst>
                <a:path w="2576" h="68">
                  <a:moveTo>
                    <a:pt x="2576" y="59"/>
                  </a:moveTo>
                  <a:cubicBezTo>
                    <a:pt x="2521" y="27"/>
                    <a:pt x="2446" y="0"/>
                    <a:pt x="2349" y="0"/>
                  </a:cubicBezTo>
                  <a:cubicBezTo>
                    <a:pt x="0" y="0"/>
                    <a:pt x="0" y="0"/>
                    <a:pt x="0" y="0"/>
                  </a:cubicBezTo>
                  <a:cubicBezTo>
                    <a:pt x="0" y="68"/>
                    <a:pt x="0" y="68"/>
                    <a:pt x="0" y="68"/>
                  </a:cubicBezTo>
                  <a:cubicBezTo>
                    <a:pt x="2434" y="68"/>
                    <a:pt x="2434" y="68"/>
                    <a:pt x="2434" y="68"/>
                  </a:cubicBezTo>
                  <a:cubicBezTo>
                    <a:pt x="2526" y="68"/>
                    <a:pt x="2556" y="66"/>
                    <a:pt x="2576" y="5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9" name="Freeform 9"/>
            <p:cNvSpPr>
              <a:spLocks/>
            </p:cNvSpPr>
            <p:nvPr userDrawn="1"/>
          </p:nvSpPr>
          <p:spPr bwMode="auto">
            <a:xfrm>
              <a:off x="8193088" y="4606925"/>
              <a:ext cx="957263" cy="431800"/>
            </a:xfrm>
            <a:custGeom>
              <a:avLst/>
              <a:gdLst/>
              <a:ahLst/>
              <a:cxnLst>
                <a:cxn ang="0">
                  <a:pos x="238" y="0"/>
                </a:cxn>
                <a:cxn ang="0">
                  <a:pos x="0" y="59"/>
                </a:cxn>
                <a:cxn ang="0">
                  <a:pos x="235" y="136"/>
                </a:cxn>
                <a:cxn ang="0">
                  <a:pos x="301" y="136"/>
                </a:cxn>
                <a:cxn ang="0">
                  <a:pos x="301" y="0"/>
                </a:cxn>
                <a:cxn ang="0">
                  <a:pos x="238" y="0"/>
                </a:cxn>
              </a:cxnLst>
              <a:rect l="0" t="0" r="r" b="b"/>
              <a:pathLst>
                <a:path w="301" h="136">
                  <a:moveTo>
                    <a:pt x="238" y="0"/>
                  </a:moveTo>
                  <a:cubicBezTo>
                    <a:pt x="93" y="0"/>
                    <a:pt x="40" y="43"/>
                    <a:pt x="0" y="59"/>
                  </a:cubicBezTo>
                  <a:cubicBezTo>
                    <a:pt x="64" y="95"/>
                    <a:pt x="115" y="136"/>
                    <a:pt x="235" y="136"/>
                  </a:cubicBezTo>
                  <a:cubicBezTo>
                    <a:pt x="265" y="136"/>
                    <a:pt x="301" y="136"/>
                    <a:pt x="301" y="136"/>
                  </a:cubicBezTo>
                  <a:cubicBezTo>
                    <a:pt x="301" y="0"/>
                    <a:pt x="301" y="0"/>
                    <a:pt x="301" y="0"/>
                  </a:cubicBezTo>
                  <a:lnTo>
                    <a:pt x="238"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47" name="Picture 7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03656" y="4659719"/>
            <a:ext cx="324000" cy="324000"/>
          </a:xfrm>
          <a:prstGeom prst="rect">
            <a:avLst/>
          </a:prstGeom>
          <a:noFill/>
          <a:ln w="9525">
            <a:noFill/>
            <a:miter lim="800000"/>
            <a:headEnd/>
            <a:tailEnd/>
          </a:ln>
        </p:spPr>
      </p:pic>
      <p:sp>
        <p:nvSpPr>
          <p:cNvPr id="15" name="Title 1"/>
          <p:cNvSpPr>
            <a:spLocks noGrp="1"/>
          </p:cNvSpPr>
          <p:nvPr>
            <p:ph type="title"/>
          </p:nvPr>
        </p:nvSpPr>
        <p:spPr>
          <a:xfrm>
            <a:off x="358776" y="205980"/>
            <a:ext cx="8461374" cy="639365"/>
          </a:xfrm>
        </p:spPr>
        <p:txBody>
          <a:bodyPr/>
          <a:lstStyle>
            <a:lvl1pPr>
              <a:defRPr>
                <a:solidFill>
                  <a:schemeClr val="accent1"/>
                </a:solidFill>
              </a:defRPr>
            </a:lvl1pPr>
          </a:lstStyle>
          <a:p>
            <a:r>
              <a:rPr lang="en-US"/>
              <a:t>Click to edit Master title style</a:t>
            </a:r>
            <a:endParaRPr lang="en-AU"/>
          </a:p>
        </p:txBody>
      </p:sp>
      <p:sp>
        <p:nvSpPr>
          <p:cNvPr id="16" name="Content Placeholder 2"/>
          <p:cNvSpPr>
            <a:spLocks noGrp="1"/>
          </p:cNvSpPr>
          <p:nvPr>
            <p:ph idx="1"/>
          </p:nvPr>
        </p:nvSpPr>
        <p:spPr>
          <a:xfrm>
            <a:off x="358778" y="951311"/>
            <a:ext cx="8461375" cy="3429641"/>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7" name="Content Placeholder 78">
            <a:extLst>
              <a:ext uri="{FF2B5EF4-FFF2-40B4-BE49-F238E27FC236}">
                <a16:creationId xmlns:a16="http://schemas.microsoft.com/office/drawing/2014/main" id="{96A9766F-2568-4868-BB28-6292A0802B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8384" y="134517"/>
            <a:ext cx="864791" cy="438486"/>
          </a:xfrm>
          <a:prstGeom prst="rect">
            <a:avLst/>
          </a:prstGeom>
        </p:spPr>
      </p:pic>
    </p:spTree>
    <p:extLst>
      <p:ext uri="{BB962C8B-B14F-4D97-AF65-F5344CB8AC3E}">
        <p14:creationId xmlns:p14="http://schemas.microsoft.com/office/powerpoint/2010/main" val="109001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300015807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69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153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9326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01180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97395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55482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1835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24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357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625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98274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13066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746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9640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1124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58759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3481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1815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68499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8194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06382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14257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13687" y="413437"/>
            <a:ext cx="4316625" cy="4316625"/>
          </a:xfrm>
          <a:prstGeom prst="rect">
            <a:avLst/>
          </a:prstGeom>
        </p:spPr>
      </p:pic>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48479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57886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2855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81506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9582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0073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23933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01407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9032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48407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27592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3324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0738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4168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a:solidFill>
                  <a:schemeClr val="bg1"/>
                </a:solidFill>
              </a:rPr>
              <a:t>Operated by CSIRO, Australia’s National Science Agency, </a:t>
            </a:r>
            <a:br>
              <a:rPr lang="en-AU" sz="1000">
                <a:solidFill>
                  <a:schemeClr val="bg1"/>
                </a:solidFill>
              </a:rPr>
            </a:br>
            <a:r>
              <a:rPr lang="en-AU" sz="100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46392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64751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64275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41933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95410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48870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71321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5066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35167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09831" y="411510"/>
            <a:ext cx="4324337" cy="4320480"/>
          </a:xfrm>
          <a:prstGeom prst="rect">
            <a:avLst/>
          </a:prstGeom>
        </p:spPr>
      </p:pic>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7527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5559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4416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98137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7225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49760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50588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510724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3512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19339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952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94395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75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3.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3.emf"/><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5.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6.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6.sv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5.png"/><Relationship Id="rId2"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8.emf"/><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8.emf"/><Relationship Id="rId2" Type="http://schemas.openxmlformats.org/officeDocument/2006/relationships/slideLayout" Target="../slideLayouts/slideLayout105.xml"/><Relationship Id="rId16" Type="http://schemas.openxmlformats.org/officeDocument/2006/relationships/theme" Target="../theme/theme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image" Target="../media/image1.emf"/><Relationship Id="rId2" Type="http://schemas.openxmlformats.org/officeDocument/2006/relationships/slideLayout" Target="../slideLayouts/slideLayout120.xml"/><Relationship Id="rId16" Type="http://schemas.openxmlformats.org/officeDocument/2006/relationships/theme" Target="../theme/theme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image" Target="../media/image1.emf"/><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theme" Target="../theme/theme9.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 id="2147483818" r:id="rId16"/>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51519" y="195486"/>
            <a:ext cx="936488" cy="442800"/>
          </a:xfrm>
          <a:prstGeom prst="rect">
            <a:avLst/>
          </a:prstGeom>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18350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118466552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43.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4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43.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4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4.png"/><Relationship Id="rId1" Type="http://schemas.openxmlformats.org/officeDocument/2006/relationships/slideLayout" Target="../slideLayouts/slideLayout14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3.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4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3.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4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mailto:Ryan.Noble@csiro.au" TargetMode="External"/><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83.jpe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88.png"/><Relationship Id="rId1" Type="http://schemas.openxmlformats.org/officeDocument/2006/relationships/slideLayout" Target="../slideLayouts/slideLayout143.xml"/><Relationship Id="rId6" Type="http://schemas.openxmlformats.org/officeDocument/2006/relationships/image" Target="../media/image80.png"/><Relationship Id="rId5" Type="http://schemas.openxmlformats.org/officeDocument/2006/relationships/image" Target="../media/image89.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3.xml"/><Relationship Id="rId5" Type="http://schemas.openxmlformats.org/officeDocument/2006/relationships/image" Target="../media/image16.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143.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orange background with text&#10;&#10;AI-generated content may be incorrect.">
            <a:extLst>
              <a:ext uri="{FF2B5EF4-FFF2-40B4-BE49-F238E27FC236}">
                <a16:creationId xmlns:a16="http://schemas.microsoft.com/office/drawing/2014/main" id="{5910A74B-22B5-D75B-96A1-3A5DA94D2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194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38A8-C1AA-4A66-0C94-61480C319E9E}"/>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82A6095B-99C4-9B67-ECC1-B79BF75E9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3" b="93014" l="1431" r="96209">
                        <a14:foregroundMark x1="30114" y1="18962" x2="4649" y2="15170"/>
                        <a14:foregroundMark x1="4649" y1="15170" x2="2217" y2="51098"/>
                        <a14:foregroundMark x1="2217" y1="51098" x2="5365" y2="68263"/>
                        <a14:foregroundMark x1="5365" y1="68263" x2="14807" y2="70259"/>
                        <a14:foregroundMark x1="87554" y1="35329" x2="99070" y2="46707"/>
                        <a14:foregroundMark x1="97502" y1="74802" x2="97210" y2="80040"/>
                        <a14:foregroundMark x1="98031" y1="65328" x2="97941" y2="66940"/>
                        <a14:foregroundMark x1="98463" y1="57583" x2="98356" y2="59505"/>
                        <a14:foregroundMark x1="98902" y1="49726" x2="98637" y2="54473"/>
                        <a14:foregroundMark x1="97210" y1="80040" x2="89270" y2="93014"/>
                        <a14:foregroundMark x1="89270" y1="93014" x2="73319" y2="86427"/>
                        <a14:foregroundMark x1="73319" y1="86427" x2="70815" y2="83832"/>
                        <a14:foregroundMark x1="2289" y1="17764" x2="1502" y2="57485"/>
                        <a14:foregroundMark x1="1502" y1="57485" x2="3433" y2="67066"/>
                        <a14:foregroundMark x1="2432" y1="8782" x2="11159" y2="11976"/>
                        <a14:foregroundMark x1="91559" y1="37924" x2="98283" y2="41916"/>
                        <a14:foregroundMark x1="97768" y1="51778" x2="96209" y2="81637"/>
                        <a14:foregroundMark x1="98283" y1="41916" x2="98062" y2="46151"/>
                        <a14:foregroundMark x1="96209" y1="81637" x2="89413" y2="90220"/>
                        <a14:foregroundMark x1="89413" y1="90220" x2="85765" y2="87226"/>
                        <a14:backgroundMark x1="99070" y1="47106" x2="98856" y2="59082"/>
                        <a14:backgroundMark x1="99070" y1="46707" x2="98856" y2="49701"/>
                        <a14:backgroundMark x1="98426" y1="57884" x2="98856" y2="52695"/>
                        <a14:backgroundMark x1="98355" y1="64271" x2="98498" y2="58283"/>
                        <a14:backgroundMark x1="98712" y1="53693" x2="98999" y2="46108"/>
                        <a14:backgroundMark x1="97783" y1="72455" x2="98140" y2="65269"/>
                      </a14:backgroundRemoval>
                    </a14:imgEffect>
                  </a14:imgLayer>
                </a14:imgProps>
              </a:ext>
              <a:ext uri="{28A0092B-C50C-407E-A947-70E740481C1C}">
                <a14:useLocalDpi xmlns:a14="http://schemas.microsoft.com/office/drawing/2010/main"/>
              </a:ext>
            </a:extLst>
          </a:blip>
          <a:stretch>
            <a:fillRect/>
          </a:stretch>
        </p:blipFill>
        <p:spPr>
          <a:xfrm rot="21217486">
            <a:off x="563622" y="2333113"/>
            <a:ext cx="7913569" cy="2835978"/>
          </a:xfrm>
          <a:prstGeom prst="rect">
            <a:avLst/>
          </a:prstGeom>
        </p:spPr>
      </p:pic>
      <p:pic>
        <p:nvPicPr>
          <p:cNvPr id="15" name="Picture 14">
            <a:extLst>
              <a:ext uri="{FF2B5EF4-FFF2-40B4-BE49-F238E27FC236}">
                <a16:creationId xmlns:a16="http://schemas.microsoft.com/office/drawing/2014/main" id="{57DF37DD-BD4E-BA4F-45A9-A317FCEA09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574149" y="1086636"/>
            <a:ext cx="7790914" cy="1631774"/>
          </a:xfrm>
          <a:prstGeom prst="rect">
            <a:avLst/>
          </a:prstGeom>
          <a:noFill/>
          <a:ln>
            <a:noFill/>
          </a:ln>
        </p:spPr>
      </p:pic>
      <p:pic>
        <p:nvPicPr>
          <p:cNvPr id="2" name="Picture 1">
            <a:extLst>
              <a:ext uri="{FF2B5EF4-FFF2-40B4-BE49-F238E27FC236}">
                <a16:creationId xmlns:a16="http://schemas.microsoft.com/office/drawing/2014/main" id="{6B311808-E561-1EBF-E78D-E5A1C984EA99}"/>
              </a:ext>
            </a:extLst>
          </p:cNvPr>
          <p:cNvPicPr/>
          <p:nvPr/>
        </p:nvPicPr>
        <p:blipFill rotWithShape="1">
          <a:blip r:embed="rId6" cstate="hqprint">
            <a:extLst>
              <a:ext uri="{28A0092B-C50C-407E-A947-70E740481C1C}">
                <a14:useLocalDpi xmlns:a14="http://schemas.microsoft.com/office/drawing/2010/main"/>
              </a:ext>
            </a:extLst>
          </a:blip>
          <a:srcRect/>
          <a:stretch/>
        </p:blipFill>
        <p:spPr bwMode="auto">
          <a:xfrm>
            <a:off x="7216047" y="530066"/>
            <a:ext cx="1149016" cy="512779"/>
          </a:xfrm>
          <a:prstGeom prst="rect">
            <a:avLst/>
          </a:prstGeom>
          <a:noFill/>
          <a:ln>
            <a:noFill/>
          </a:ln>
        </p:spPr>
      </p:pic>
      <p:pic>
        <p:nvPicPr>
          <p:cNvPr id="3" name="Picture 2">
            <a:extLst>
              <a:ext uri="{FF2B5EF4-FFF2-40B4-BE49-F238E27FC236}">
                <a16:creationId xmlns:a16="http://schemas.microsoft.com/office/drawing/2014/main" id="{068221D9-9629-0035-284E-E61A7270ABD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97929" y="84713"/>
            <a:ext cx="1437793" cy="1616387"/>
          </a:xfrm>
          <a:prstGeom prst="rect">
            <a:avLst/>
          </a:prstGeom>
          <a:noFill/>
          <a:ln>
            <a:noFill/>
          </a:ln>
        </p:spPr>
      </p:pic>
    </p:spTree>
    <p:extLst>
      <p:ext uri="{BB962C8B-B14F-4D97-AF65-F5344CB8AC3E}">
        <p14:creationId xmlns:p14="http://schemas.microsoft.com/office/powerpoint/2010/main" val="1004682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1B26-BDF5-EA1C-24B8-B623D30D6B11}"/>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AA9533B6-5F0C-B5A0-4FC1-721584C31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3" b="93014" l="1431" r="96209">
                        <a14:foregroundMark x1="30114" y1="18962" x2="4649" y2="15170"/>
                        <a14:foregroundMark x1="4649" y1="15170" x2="2217" y2="51098"/>
                        <a14:foregroundMark x1="2217" y1="51098" x2="5365" y2="68263"/>
                        <a14:foregroundMark x1="5365" y1="68263" x2="14807" y2="70259"/>
                        <a14:foregroundMark x1="87554" y1="35329" x2="99070" y2="46707"/>
                        <a14:foregroundMark x1="97502" y1="74802" x2="97210" y2="80040"/>
                        <a14:foregroundMark x1="98031" y1="65328" x2="97941" y2="66940"/>
                        <a14:foregroundMark x1="98463" y1="57583" x2="98356" y2="59505"/>
                        <a14:foregroundMark x1="98902" y1="49726" x2="98637" y2="54473"/>
                        <a14:foregroundMark x1="97210" y1="80040" x2="89270" y2="93014"/>
                        <a14:foregroundMark x1="89270" y1="93014" x2="73319" y2="86427"/>
                        <a14:foregroundMark x1="73319" y1="86427" x2="70815" y2="83832"/>
                        <a14:foregroundMark x1="2289" y1="17764" x2="1502" y2="57485"/>
                        <a14:foregroundMark x1="1502" y1="57485" x2="3433" y2="67066"/>
                        <a14:foregroundMark x1="2432" y1="8782" x2="11159" y2="11976"/>
                        <a14:foregroundMark x1="91559" y1="37924" x2="98283" y2="41916"/>
                        <a14:foregroundMark x1="97768" y1="51778" x2="96209" y2="81637"/>
                        <a14:foregroundMark x1="98283" y1="41916" x2="98062" y2="46151"/>
                        <a14:foregroundMark x1="96209" y1="81637" x2="89413" y2="90220"/>
                        <a14:foregroundMark x1="89413" y1="90220" x2="85765" y2="87226"/>
                        <a14:backgroundMark x1="99070" y1="47106" x2="98856" y2="59082"/>
                        <a14:backgroundMark x1="99070" y1="46707" x2="98856" y2="49701"/>
                        <a14:backgroundMark x1="98426" y1="57884" x2="98856" y2="52695"/>
                        <a14:backgroundMark x1="98355" y1="64271" x2="98498" y2="58283"/>
                        <a14:backgroundMark x1="98712" y1="53693" x2="98999" y2="46108"/>
                        <a14:backgroundMark x1="97783" y1="72455" x2="98140" y2="65269"/>
                      </a14:backgroundRemoval>
                    </a14:imgEffect>
                  </a14:imgLayer>
                </a14:imgProps>
              </a:ext>
              <a:ext uri="{28A0092B-C50C-407E-A947-70E740481C1C}">
                <a14:useLocalDpi xmlns:a14="http://schemas.microsoft.com/office/drawing/2010/main"/>
              </a:ext>
            </a:extLst>
          </a:blip>
          <a:stretch>
            <a:fillRect/>
          </a:stretch>
        </p:blipFill>
        <p:spPr>
          <a:xfrm rot="21217486">
            <a:off x="563622" y="881816"/>
            <a:ext cx="7913569" cy="2835978"/>
          </a:xfrm>
          <a:prstGeom prst="rect">
            <a:avLst/>
          </a:prstGeom>
        </p:spPr>
      </p:pic>
      <p:sp>
        <p:nvSpPr>
          <p:cNvPr id="10" name="Rectangle 9">
            <a:extLst>
              <a:ext uri="{FF2B5EF4-FFF2-40B4-BE49-F238E27FC236}">
                <a16:creationId xmlns:a16="http://schemas.microsoft.com/office/drawing/2014/main" id="{ACFD6DC8-F286-7A78-1F1B-75B16535D90C}"/>
              </a:ext>
            </a:extLst>
          </p:cNvPr>
          <p:cNvSpPr/>
          <p:nvPr/>
        </p:nvSpPr>
        <p:spPr>
          <a:xfrm>
            <a:off x="5906653" y="2077840"/>
            <a:ext cx="1046073" cy="57151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AU">
              <a:solidFill>
                <a:srgbClr val="FFFFFF"/>
              </a:solidFill>
              <a:latin typeface="Calibri"/>
            </a:endParaRPr>
          </a:p>
        </p:txBody>
      </p:sp>
      <p:sp>
        <p:nvSpPr>
          <p:cNvPr id="11" name="Rectangle 10">
            <a:extLst>
              <a:ext uri="{FF2B5EF4-FFF2-40B4-BE49-F238E27FC236}">
                <a16:creationId xmlns:a16="http://schemas.microsoft.com/office/drawing/2014/main" id="{AFC6D1D7-4539-FC18-556F-B52E9B385BED}"/>
              </a:ext>
            </a:extLst>
          </p:cNvPr>
          <p:cNvSpPr/>
          <p:nvPr/>
        </p:nvSpPr>
        <p:spPr>
          <a:xfrm>
            <a:off x="3257629" y="2307485"/>
            <a:ext cx="473869" cy="28098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AU">
              <a:solidFill>
                <a:srgbClr val="FFFFFF"/>
              </a:solidFill>
              <a:latin typeface="Calibri"/>
            </a:endParaRPr>
          </a:p>
        </p:txBody>
      </p:sp>
    </p:spTree>
    <p:extLst>
      <p:ext uri="{BB962C8B-B14F-4D97-AF65-F5344CB8AC3E}">
        <p14:creationId xmlns:p14="http://schemas.microsoft.com/office/powerpoint/2010/main" val="1951945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E6EFB-2013-45A7-87D2-3E70C425A7BE}"/>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867435" y="605247"/>
            <a:ext cx="5148253" cy="2037398"/>
          </a:xfrm>
          <a:prstGeom prst="rect">
            <a:avLst/>
          </a:prstGeom>
          <a:noFill/>
          <a:ln>
            <a:noFill/>
          </a:ln>
        </p:spPr>
      </p:pic>
      <p:pic>
        <p:nvPicPr>
          <p:cNvPr id="4" name="Picture 3">
            <a:extLst>
              <a:ext uri="{FF2B5EF4-FFF2-40B4-BE49-F238E27FC236}">
                <a16:creationId xmlns:a16="http://schemas.microsoft.com/office/drawing/2014/main" id="{928DE51B-3BF1-4D12-885D-0150C4A447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1867567" y="2704562"/>
            <a:ext cx="5148121" cy="2067909"/>
          </a:xfrm>
          <a:prstGeom prst="rect">
            <a:avLst/>
          </a:prstGeom>
          <a:noFill/>
          <a:ln>
            <a:noFill/>
          </a:ln>
        </p:spPr>
      </p:pic>
      <p:sp>
        <p:nvSpPr>
          <p:cNvPr id="5" name="Rectangle 4">
            <a:extLst>
              <a:ext uri="{FF2B5EF4-FFF2-40B4-BE49-F238E27FC236}">
                <a16:creationId xmlns:a16="http://schemas.microsoft.com/office/drawing/2014/main" id="{36A96F65-1A11-1751-6E1F-E5263E13840E}"/>
              </a:ext>
            </a:extLst>
          </p:cNvPr>
          <p:cNvSpPr/>
          <p:nvPr/>
        </p:nvSpPr>
        <p:spPr>
          <a:xfrm>
            <a:off x="605410" y="1608312"/>
            <a:ext cx="3350712" cy="109625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84BA5AA-AE1E-1062-E998-CFACFFDFA207}"/>
              </a:ext>
            </a:extLst>
          </p:cNvPr>
          <p:cNvSpPr/>
          <p:nvPr/>
        </p:nvSpPr>
        <p:spPr>
          <a:xfrm>
            <a:off x="605410" y="3707368"/>
            <a:ext cx="3350712" cy="109625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1F1C791C-A9C7-4500-8D7A-7A487F4C3403}"/>
              </a:ext>
            </a:extLst>
          </p:cNvPr>
          <p:cNvSpPr txBox="1">
            <a:spLocks/>
          </p:cNvSpPr>
          <p:nvPr/>
        </p:nvSpPr>
        <p:spPr>
          <a:xfrm>
            <a:off x="1968013" y="1688385"/>
            <a:ext cx="1988110" cy="936104"/>
          </a:xfrm>
          <a:prstGeom prst="rect">
            <a:avLst/>
          </a:prstGeom>
        </p:spPr>
        <p:txBody>
          <a:bodyPr vert="horz" lIns="0" tIns="0" rIns="0" bIns="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defTabSz="914378"/>
            <a:r>
              <a:rPr lang="en-AU" sz="1600" spc="-30" dirty="0">
                <a:solidFill>
                  <a:srgbClr val="FFFFFF"/>
                </a:solidFill>
                <a:latin typeface="Calibri"/>
              </a:rPr>
              <a:t>Erosional landscapes</a:t>
            </a:r>
          </a:p>
        </p:txBody>
      </p:sp>
      <p:sp>
        <p:nvSpPr>
          <p:cNvPr id="26" name="Title 1">
            <a:extLst>
              <a:ext uri="{FF2B5EF4-FFF2-40B4-BE49-F238E27FC236}">
                <a16:creationId xmlns:a16="http://schemas.microsoft.com/office/drawing/2014/main" id="{B80A38F1-9388-4C38-B3CB-E74B25A1D2B7}"/>
              </a:ext>
            </a:extLst>
          </p:cNvPr>
          <p:cNvSpPr txBox="1">
            <a:spLocks/>
          </p:cNvSpPr>
          <p:nvPr/>
        </p:nvSpPr>
        <p:spPr>
          <a:xfrm>
            <a:off x="1968013" y="3738515"/>
            <a:ext cx="2127469" cy="936104"/>
          </a:xfrm>
          <a:prstGeom prst="rect">
            <a:avLst/>
          </a:prstGeom>
        </p:spPr>
        <p:txBody>
          <a:bodyPr vert="horz" lIns="0" tIns="0" rIns="0" bIns="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defTabSz="914378"/>
            <a:r>
              <a:rPr lang="en-AU" sz="1600" spc="-30" dirty="0">
                <a:solidFill>
                  <a:srgbClr val="FFFFFF"/>
                </a:solidFill>
                <a:latin typeface="Calibri"/>
              </a:rPr>
              <a:t>Depositional Landscapes</a:t>
            </a:r>
          </a:p>
        </p:txBody>
      </p:sp>
    </p:spTree>
    <p:extLst>
      <p:ext uri="{BB962C8B-B14F-4D97-AF65-F5344CB8AC3E}">
        <p14:creationId xmlns:p14="http://schemas.microsoft.com/office/powerpoint/2010/main" val="254744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A1427F-604C-C7B0-71E6-461375EC5F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3363" y="2797398"/>
            <a:ext cx="1451353" cy="817172"/>
          </a:xfrm>
          <a:prstGeom prst="rect">
            <a:avLst/>
          </a:prstGeom>
          <a:scene3d>
            <a:camera prst="isometricTopUp"/>
            <a:lightRig rig="threePt" dir="t"/>
          </a:scene3d>
        </p:spPr>
      </p:pic>
      <p:cxnSp>
        <p:nvCxnSpPr>
          <p:cNvPr id="19" name="Straight Connector 18">
            <a:extLst>
              <a:ext uri="{FF2B5EF4-FFF2-40B4-BE49-F238E27FC236}">
                <a16:creationId xmlns:a16="http://schemas.microsoft.com/office/drawing/2014/main" id="{63AC3979-BEBE-CB3A-AC15-784CA895764A}"/>
              </a:ext>
            </a:extLst>
          </p:cNvPr>
          <p:cNvCxnSpPr/>
          <p:nvPr/>
        </p:nvCxnSpPr>
        <p:spPr>
          <a:xfrm>
            <a:off x="1825730" y="3079676"/>
            <a:ext cx="720000" cy="0"/>
          </a:xfrm>
          <a:prstGeom prst="line">
            <a:avLst/>
          </a:prstGeom>
          <a:ln w="12700">
            <a:solidFill>
              <a:schemeClr val="tx1"/>
            </a:solidFill>
            <a:headEnd type="ova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022C78D-C336-BEB0-5D3E-FB24BF771465}"/>
              </a:ext>
            </a:extLst>
          </p:cNvPr>
          <p:cNvSpPr txBox="1"/>
          <p:nvPr/>
        </p:nvSpPr>
        <p:spPr>
          <a:xfrm>
            <a:off x="2110069" y="2808431"/>
            <a:ext cx="2110578" cy="276999"/>
          </a:xfrm>
          <a:prstGeom prst="rect">
            <a:avLst/>
          </a:prstGeom>
          <a:noFill/>
        </p:spPr>
        <p:txBody>
          <a:bodyPr wrap="none" rtlCol="0">
            <a:spAutoFit/>
          </a:bodyPr>
          <a:lstStyle/>
          <a:p>
            <a:pPr defTabSz="914378"/>
            <a:r>
              <a:rPr lang="en-AU" sz="1200">
                <a:solidFill>
                  <a:srgbClr val="FFFFFF"/>
                </a:solidFill>
                <a:latin typeface="Calibri"/>
                <a:cs typeface="Arial" panose="020B0604020202020204" pitchFamily="34" charset="0"/>
              </a:rPr>
              <a:t>UMAP (Feature similarity map)</a:t>
            </a:r>
          </a:p>
        </p:txBody>
      </p:sp>
      <p:cxnSp>
        <p:nvCxnSpPr>
          <p:cNvPr id="24" name="Straight Arrow Connector 23">
            <a:extLst>
              <a:ext uri="{FF2B5EF4-FFF2-40B4-BE49-F238E27FC236}">
                <a16:creationId xmlns:a16="http://schemas.microsoft.com/office/drawing/2014/main" id="{F3946AD2-765D-16D9-E2A0-067572605BC7}"/>
              </a:ext>
            </a:extLst>
          </p:cNvPr>
          <p:cNvCxnSpPr/>
          <p:nvPr/>
        </p:nvCxnSpPr>
        <p:spPr>
          <a:xfrm>
            <a:off x="1317197" y="2632630"/>
            <a:ext cx="0" cy="540000"/>
          </a:xfrm>
          <a:prstGeom prst="straightConnector1">
            <a:avLst/>
          </a:prstGeom>
          <a:ln w="19050">
            <a:solidFill>
              <a:schemeClr val="tx1"/>
            </a:solidFill>
            <a:tailEnd type="triangle"/>
          </a:ln>
          <a:effectLst>
            <a:glow rad="25400">
              <a:schemeClr val="bg2"/>
            </a:glow>
          </a:effectLst>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CF061D12-3BD2-4387-6295-884B28350025}"/>
              </a:ext>
            </a:extLst>
          </p:cNvPr>
          <p:cNvSpPr>
            <a:spLocks noGrp="1"/>
          </p:cNvSpPr>
          <p:nvPr>
            <p:ph type="title"/>
          </p:nvPr>
        </p:nvSpPr>
        <p:spPr>
          <a:xfrm>
            <a:off x="251520" y="242244"/>
            <a:ext cx="8640960" cy="639365"/>
          </a:xfrm>
        </p:spPr>
        <p:txBody>
          <a:bodyPr/>
          <a:lstStyle/>
          <a:p>
            <a:pPr defTabSz="914378"/>
            <a:r>
              <a:rPr lang="en-AU" dirty="0">
                <a:solidFill>
                  <a:srgbClr val="00A9CE"/>
                </a:solidFill>
                <a:latin typeface="Calibri"/>
              </a:rPr>
              <a:t>M</a:t>
            </a:r>
            <a:r>
              <a:rPr lang="en-AU" sz="3600" dirty="0">
                <a:solidFill>
                  <a:srgbClr val="00A9CE"/>
                </a:solidFill>
                <a:latin typeface="Calibri"/>
              </a:rPr>
              <a:t>ake better maps</a:t>
            </a:r>
          </a:p>
        </p:txBody>
      </p:sp>
      <p:pic>
        <p:nvPicPr>
          <p:cNvPr id="3" name="Picture 2">
            <a:extLst>
              <a:ext uri="{FF2B5EF4-FFF2-40B4-BE49-F238E27FC236}">
                <a16:creationId xmlns:a16="http://schemas.microsoft.com/office/drawing/2014/main" id="{66FAC303-0D8B-DF25-31E4-08D6802E00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0053" y="3667480"/>
            <a:ext cx="1451354" cy="817172"/>
          </a:xfrm>
          <a:prstGeom prst="rect">
            <a:avLst/>
          </a:prstGeom>
          <a:scene3d>
            <a:camera prst="isometricTopUp"/>
            <a:lightRig rig="threePt" dir="t"/>
          </a:scene3d>
        </p:spPr>
      </p:pic>
      <p:cxnSp>
        <p:nvCxnSpPr>
          <p:cNvPr id="5" name="Straight Arrow Connector 4">
            <a:extLst>
              <a:ext uri="{FF2B5EF4-FFF2-40B4-BE49-F238E27FC236}">
                <a16:creationId xmlns:a16="http://schemas.microsoft.com/office/drawing/2014/main" id="{537617D8-0AEF-ACC1-6E02-54EEAAAF3225}"/>
              </a:ext>
            </a:extLst>
          </p:cNvPr>
          <p:cNvCxnSpPr/>
          <p:nvPr/>
        </p:nvCxnSpPr>
        <p:spPr>
          <a:xfrm>
            <a:off x="1335729" y="3614853"/>
            <a:ext cx="0" cy="540000"/>
          </a:xfrm>
          <a:prstGeom prst="straightConnector1">
            <a:avLst/>
          </a:prstGeom>
          <a:ln w="19050">
            <a:solidFill>
              <a:schemeClr val="tx1"/>
            </a:solidFill>
            <a:tailEnd type="triangle"/>
          </a:ln>
          <a:effectLst>
            <a:glow rad="25400">
              <a:schemeClr val="bg2"/>
            </a:glo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1C57CB-5FED-CA7E-5806-1F90AE4589A4}"/>
              </a:ext>
            </a:extLst>
          </p:cNvPr>
          <p:cNvSpPr txBox="1"/>
          <p:nvPr/>
        </p:nvSpPr>
        <p:spPr>
          <a:xfrm>
            <a:off x="2143452" y="3654021"/>
            <a:ext cx="2628668" cy="461665"/>
          </a:xfrm>
          <a:prstGeom prst="rect">
            <a:avLst/>
          </a:prstGeom>
          <a:noFill/>
        </p:spPr>
        <p:txBody>
          <a:bodyPr wrap="none" lIns="91440" tIns="45720" rIns="91440" bIns="45720" rtlCol="0" anchor="t">
            <a:spAutoFit/>
          </a:bodyPr>
          <a:lstStyle/>
          <a:p>
            <a:pPr defTabSz="914378"/>
            <a:r>
              <a:rPr lang="en-AU" sz="1200">
                <a:solidFill>
                  <a:srgbClr val="FFFFFF"/>
                </a:solidFill>
                <a:latin typeface="Calibri"/>
                <a:cs typeface="Arial"/>
              </a:rPr>
              <a:t>Clustering (Proxy landscape types map)</a:t>
            </a:r>
            <a:endParaRPr lang="en-US">
              <a:solidFill>
                <a:srgbClr val="FFFFFF"/>
              </a:solidFill>
              <a:latin typeface="Calibri"/>
            </a:endParaRPr>
          </a:p>
          <a:p>
            <a:pPr defTabSz="914378"/>
            <a:endParaRPr lang="en-AU" sz="1200">
              <a:solidFill>
                <a:srgbClr val="FFFFFF"/>
              </a:solidFill>
              <a:latin typeface="Calibri"/>
              <a:cs typeface="Arial"/>
            </a:endParaRPr>
          </a:p>
        </p:txBody>
      </p:sp>
      <p:cxnSp>
        <p:nvCxnSpPr>
          <p:cNvPr id="8" name="Straight Connector 7">
            <a:extLst>
              <a:ext uri="{FF2B5EF4-FFF2-40B4-BE49-F238E27FC236}">
                <a16:creationId xmlns:a16="http://schemas.microsoft.com/office/drawing/2014/main" id="{A6BF5B95-455D-301C-A029-FDA08ACDF16D}"/>
              </a:ext>
            </a:extLst>
          </p:cNvPr>
          <p:cNvCxnSpPr/>
          <p:nvPr/>
        </p:nvCxnSpPr>
        <p:spPr>
          <a:xfrm>
            <a:off x="1886443" y="3947170"/>
            <a:ext cx="720000" cy="0"/>
          </a:xfrm>
          <a:prstGeom prst="line">
            <a:avLst/>
          </a:prstGeom>
          <a:ln w="12700">
            <a:solidFill>
              <a:schemeClr val="tx1"/>
            </a:solidFill>
            <a:headEnd type="oval"/>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9" name="Picture 8" descr="Chart, scatter chart&#10;&#10;Description automatically generated">
            <a:extLst>
              <a:ext uri="{FF2B5EF4-FFF2-40B4-BE49-F238E27FC236}">
                <a16:creationId xmlns:a16="http://schemas.microsoft.com/office/drawing/2014/main" id="{42D725DD-6010-7D46-854F-529349CA2FE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09127" y="1133251"/>
            <a:ext cx="2311757" cy="1920459"/>
          </a:xfrm>
          <a:prstGeom prst="rect">
            <a:avLst/>
          </a:prstGeom>
        </p:spPr>
      </p:pic>
      <p:pic>
        <p:nvPicPr>
          <p:cNvPr id="25" name="Picture 24" descr="Chart, scatter chart&#10;&#10;Description automatically generated">
            <a:extLst>
              <a:ext uri="{FF2B5EF4-FFF2-40B4-BE49-F238E27FC236}">
                <a16:creationId xmlns:a16="http://schemas.microsoft.com/office/drawing/2014/main" id="{E5106696-93EB-47FC-B365-8F3D92F54319}"/>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5409127" y="3141920"/>
            <a:ext cx="2311756" cy="1915628"/>
          </a:xfrm>
          <a:prstGeom prst="rect">
            <a:avLst/>
          </a:prstGeom>
        </p:spPr>
      </p:pic>
      <p:pic>
        <p:nvPicPr>
          <p:cNvPr id="4" name="Picture 3">
            <a:extLst>
              <a:ext uri="{FF2B5EF4-FFF2-40B4-BE49-F238E27FC236}">
                <a16:creationId xmlns:a16="http://schemas.microsoft.com/office/drawing/2014/main" id="{DDA2955F-DA93-D144-51D2-9B9898CDE2A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2787" y="841952"/>
            <a:ext cx="1816765" cy="1969179"/>
          </a:xfrm>
          <a:prstGeom prst="rect">
            <a:avLst/>
          </a:prstGeom>
        </p:spPr>
      </p:pic>
      <p:cxnSp>
        <p:nvCxnSpPr>
          <p:cNvPr id="6" name="Straight Connector 5">
            <a:extLst>
              <a:ext uri="{FF2B5EF4-FFF2-40B4-BE49-F238E27FC236}">
                <a16:creationId xmlns:a16="http://schemas.microsoft.com/office/drawing/2014/main" id="{877C6023-EE1C-F702-6D0E-3426B351529D}"/>
              </a:ext>
            </a:extLst>
          </p:cNvPr>
          <p:cNvCxnSpPr/>
          <p:nvPr/>
        </p:nvCxnSpPr>
        <p:spPr>
          <a:xfrm>
            <a:off x="1824527" y="1834697"/>
            <a:ext cx="720000" cy="0"/>
          </a:xfrm>
          <a:prstGeom prst="line">
            <a:avLst/>
          </a:prstGeom>
          <a:ln w="12700">
            <a:solidFill>
              <a:schemeClr val="tx1"/>
            </a:solidFill>
            <a:headEnd type="oval"/>
          </a:ln>
          <a:effectLst>
            <a:glow rad="25400">
              <a:schemeClr val="bg2"/>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376C70-775E-5F1E-F991-6E83BB7E8FB8}"/>
              </a:ext>
            </a:extLst>
          </p:cNvPr>
          <p:cNvCxnSpPr/>
          <p:nvPr/>
        </p:nvCxnSpPr>
        <p:spPr>
          <a:xfrm>
            <a:off x="1818042" y="1209791"/>
            <a:ext cx="720000" cy="0"/>
          </a:xfrm>
          <a:prstGeom prst="line">
            <a:avLst/>
          </a:prstGeom>
          <a:ln w="12700">
            <a:solidFill>
              <a:schemeClr val="tx1"/>
            </a:solidFill>
            <a:headEnd type="ova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0CCD38-F95E-B94F-BA0B-D5D2A0A8BFCB}"/>
              </a:ext>
            </a:extLst>
          </p:cNvPr>
          <p:cNvCxnSpPr/>
          <p:nvPr/>
        </p:nvCxnSpPr>
        <p:spPr>
          <a:xfrm>
            <a:off x="1831012" y="2145015"/>
            <a:ext cx="720000" cy="0"/>
          </a:xfrm>
          <a:prstGeom prst="line">
            <a:avLst/>
          </a:prstGeom>
          <a:ln w="12700">
            <a:solidFill>
              <a:schemeClr val="tx1"/>
            </a:solidFill>
            <a:headEnd type="ova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204C7B-5BCB-3024-9508-8A222D030EE9}"/>
              </a:ext>
            </a:extLst>
          </p:cNvPr>
          <p:cNvCxnSpPr/>
          <p:nvPr/>
        </p:nvCxnSpPr>
        <p:spPr>
          <a:xfrm>
            <a:off x="1818042" y="1519917"/>
            <a:ext cx="720000" cy="0"/>
          </a:xfrm>
          <a:prstGeom prst="line">
            <a:avLst/>
          </a:prstGeom>
          <a:ln w="12700">
            <a:solidFill>
              <a:schemeClr val="tx1"/>
            </a:solidFill>
            <a:headEnd type="ova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8862D93-7B40-C558-3B02-17B717DDDD34}"/>
              </a:ext>
            </a:extLst>
          </p:cNvPr>
          <p:cNvSpPr txBox="1"/>
          <p:nvPr/>
        </p:nvSpPr>
        <p:spPr>
          <a:xfrm>
            <a:off x="2064297" y="1585407"/>
            <a:ext cx="2434321" cy="276999"/>
          </a:xfrm>
          <a:prstGeom prst="rect">
            <a:avLst/>
          </a:prstGeom>
          <a:noFill/>
        </p:spPr>
        <p:txBody>
          <a:bodyPr wrap="none" rtlCol="0">
            <a:spAutoFit/>
          </a:bodyPr>
          <a:lstStyle/>
          <a:p>
            <a:pPr defTabSz="914378"/>
            <a:r>
              <a:rPr lang="en-AU" sz="1200">
                <a:solidFill>
                  <a:srgbClr val="FFFFFF"/>
                </a:solidFill>
                <a:latin typeface="Calibri"/>
                <a:cs typeface="Arial" panose="020B0604020202020204" pitchFamily="34" charset="0"/>
              </a:rPr>
              <a:t>MrVBF (Depth of transported cover)</a:t>
            </a:r>
          </a:p>
        </p:txBody>
      </p:sp>
      <p:sp>
        <p:nvSpPr>
          <p:cNvPr id="28" name="TextBox 27">
            <a:extLst>
              <a:ext uri="{FF2B5EF4-FFF2-40B4-BE49-F238E27FC236}">
                <a16:creationId xmlns:a16="http://schemas.microsoft.com/office/drawing/2014/main" id="{58274121-88F4-A838-3116-14899D5F374C}"/>
              </a:ext>
            </a:extLst>
          </p:cNvPr>
          <p:cNvSpPr txBox="1"/>
          <p:nvPr/>
        </p:nvSpPr>
        <p:spPr>
          <a:xfrm>
            <a:off x="2049551" y="964553"/>
            <a:ext cx="1810432" cy="276999"/>
          </a:xfrm>
          <a:prstGeom prst="rect">
            <a:avLst/>
          </a:prstGeom>
          <a:noFill/>
        </p:spPr>
        <p:txBody>
          <a:bodyPr wrap="none" rtlCol="0">
            <a:spAutoFit/>
          </a:bodyPr>
          <a:lstStyle/>
          <a:p>
            <a:pPr defTabSz="914378"/>
            <a:r>
              <a:rPr lang="en-AU" sz="1200">
                <a:solidFill>
                  <a:srgbClr val="FFFFFF"/>
                </a:solidFill>
                <a:latin typeface="Calibri"/>
                <a:cs typeface="Arial" panose="020B0604020202020204" pitchFamily="34" charset="0"/>
              </a:rPr>
              <a:t>DEM (Landscape position)</a:t>
            </a:r>
          </a:p>
        </p:txBody>
      </p:sp>
      <p:sp>
        <p:nvSpPr>
          <p:cNvPr id="29" name="TextBox 28">
            <a:extLst>
              <a:ext uri="{FF2B5EF4-FFF2-40B4-BE49-F238E27FC236}">
                <a16:creationId xmlns:a16="http://schemas.microsoft.com/office/drawing/2014/main" id="{DCDA1D89-543E-3B6A-4C93-3DCDC2F3478C}"/>
              </a:ext>
            </a:extLst>
          </p:cNvPr>
          <p:cNvSpPr txBox="1"/>
          <p:nvPr/>
        </p:nvSpPr>
        <p:spPr>
          <a:xfrm>
            <a:off x="2077239" y="1895238"/>
            <a:ext cx="2071208" cy="276999"/>
          </a:xfrm>
          <a:prstGeom prst="rect">
            <a:avLst/>
          </a:prstGeom>
          <a:noFill/>
        </p:spPr>
        <p:txBody>
          <a:bodyPr wrap="none" rtlCol="0">
            <a:spAutoFit/>
          </a:bodyPr>
          <a:lstStyle/>
          <a:p>
            <a:pPr defTabSz="914378"/>
            <a:r>
              <a:rPr lang="en-AU" sz="1200">
                <a:solidFill>
                  <a:srgbClr val="FFFFFF"/>
                </a:solidFill>
                <a:latin typeface="Calibri"/>
                <a:cs typeface="Arial" panose="020B0604020202020204" pitchFamily="34" charset="0"/>
              </a:rPr>
              <a:t>Sentinel-2 (Regolith materials)</a:t>
            </a:r>
          </a:p>
        </p:txBody>
      </p:sp>
      <p:sp>
        <p:nvSpPr>
          <p:cNvPr id="30" name="TextBox 29">
            <a:extLst>
              <a:ext uri="{FF2B5EF4-FFF2-40B4-BE49-F238E27FC236}">
                <a16:creationId xmlns:a16="http://schemas.microsoft.com/office/drawing/2014/main" id="{4CD06B03-AA69-8E5B-6079-5D8236A3942D}"/>
              </a:ext>
            </a:extLst>
          </p:cNvPr>
          <p:cNvSpPr txBox="1"/>
          <p:nvPr/>
        </p:nvSpPr>
        <p:spPr>
          <a:xfrm>
            <a:off x="2051755" y="1247574"/>
            <a:ext cx="2887970" cy="276999"/>
          </a:xfrm>
          <a:prstGeom prst="rect">
            <a:avLst/>
          </a:prstGeom>
          <a:noFill/>
        </p:spPr>
        <p:txBody>
          <a:bodyPr wrap="none" rtlCol="0">
            <a:spAutoFit/>
          </a:bodyPr>
          <a:lstStyle/>
          <a:p>
            <a:pPr defTabSz="914378"/>
            <a:r>
              <a:rPr lang="en-AU" sz="1200" err="1">
                <a:solidFill>
                  <a:srgbClr val="FFFFFF"/>
                </a:solidFill>
                <a:latin typeface="Calibri"/>
                <a:cs typeface="Arial" panose="020B0604020202020204" pitchFamily="34" charset="0"/>
              </a:rPr>
              <a:t>Radiometrics</a:t>
            </a:r>
            <a:r>
              <a:rPr lang="en-AU" sz="1200">
                <a:solidFill>
                  <a:srgbClr val="FFFFFF"/>
                </a:solidFill>
                <a:latin typeface="Calibri"/>
                <a:cs typeface="Arial" panose="020B0604020202020204" pitchFamily="34" charset="0"/>
              </a:rPr>
              <a:t> (Parent/provenance material)</a:t>
            </a:r>
          </a:p>
        </p:txBody>
      </p:sp>
    </p:spTree>
    <p:extLst>
      <p:ext uri="{BB962C8B-B14F-4D97-AF65-F5344CB8AC3E}">
        <p14:creationId xmlns:p14="http://schemas.microsoft.com/office/powerpoint/2010/main" val="2137936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C68AE-D8CD-F42B-686A-66C76A3B1B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348" y="1274606"/>
            <a:ext cx="8257303" cy="2594288"/>
          </a:xfrm>
          <a:prstGeom prst="rect">
            <a:avLst/>
          </a:prstGeom>
          <a:solidFill>
            <a:schemeClr val="bg1"/>
          </a:solidFill>
        </p:spPr>
      </p:pic>
      <p:sp>
        <p:nvSpPr>
          <p:cNvPr id="3" name="Title 2">
            <a:extLst>
              <a:ext uri="{FF2B5EF4-FFF2-40B4-BE49-F238E27FC236}">
                <a16:creationId xmlns:a16="http://schemas.microsoft.com/office/drawing/2014/main" id="{FBDD7E62-B623-06E7-F9B4-9FE6860B0105}"/>
              </a:ext>
            </a:extLst>
          </p:cNvPr>
          <p:cNvSpPr>
            <a:spLocks noGrp="1"/>
          </p:cNvSpPr>
          <p:nvPr>
            <p:ph type="title"/>
          </p:nvPr>
        </p:nvSpPr>
        <p:spPr/>
        <p:txBody>
          <a:bodyPr/>
          <a:lstStyle/>
          <a:p>
            <a:r>
              <a:rPr lang="en-AU" dirty="0"/>
              <a:t>Adding back in the chemistry</a:t>
            </a:r>
          </a:p>
        </p:txBody>
      </p:sp>
    </p:spTree>
    <p:extLst>
      <p:ext uri="{BB962C8B-B14F-4D97-AF65-F5344CB8AC3E}">
        <p14:creationId xmlns:p14="http://schemas.microsoft.com/office/powerpoint/2010/main" val="96259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screenshot, map&#10;&#10;Description automatically generated">
            <a:extLst>
              <a:ext uri="{FF2B5EF4-FFF2-40B4-BE49-F238E27FC236}">
                <a16:creationId xmlns:a16="http://schemas.microsoft.com/office/drawing/2014/main" id="{142E5F6E-B9AD-F32E-CF69-C0DC9A62D1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89137" y="2871611"/>
            <a:ext cx="4856068" cy="1892363"/>
          </a:xfrm>
          <a:prstGeom prst="rect">
            <a:avLst/>
          </a:prstGeom>
        </p:spPr>
      </p:pic>
      <p:sp>
        <p:nvSpPr>
          <p:cNvPr id="2" name="Title 1">
            <a:extLst>
              <a:ext uri="{FF2B5EF4-FFF2-40B4-BE49-F238E27FC236}">
                <a16:creationId xmlns:a16="http://schemas.microsoft.com/office/drawing/2014/main" id="{4CC8F535-D16B-DC13-631A-3EC4E255AC77}"/>
              </a:ext>
            </a:extLst>
          </p:cNvPr>
          <p:cNvSpPr>
            <a:spLocks noGrp="1"/>
          </p:cNvSpPr>
          <p:nvPr>
            <p:ph type="title"/>
          </p:nvPr>
        </p:nvSpPr>
        <p:spPr>
          <a:xfrm>
            <a:off x="156629" y="52590"/>
            <a:ext cx="8640960" cy="639365"/>
          </a:xfrm>
        </p:spPr>
        <p:txBody>
          <a:bodyPr/>
          <a:lstStyle/>
          <a:p>
            <a:r>
              <a:rPr lang="en-AU" dirty="0"/>
              <a:t>2023 - M462a ends</a:t>
            </a:r>
          </a:p>
        </p:txBody>
      </p:sp>
      <p:pic>
        <p:nvPicPr>
          <p:cNvPr id="5" name="Picture 4">
            <a:extLst>
              <a:ext uri="{FF2B5EF4-FFF2-40B4-BE49-F238E27FC236}">
                <a16:creationId xmlns:a16="http://schemas.microsoft.com/office/drawing/2014/main" id="{A5DCB29B-8B60-00E8-3BD7-82CC6C4C0F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789137" y="2871611"/>
            <a:ext cx="4856068" cy="1887107"/>
          </a:xfrm>
          <a:prstGeom prst="rect">
            <a:avLst/>
          </a:prstGeom>
        </p:spPr>
      </p:pic>
      <p:pic>
        <p:nvPicPr>
          <p:cNvPr id="6" name="Picture 5" descr="A picture containing text, diagram, screenshot, map&#10;&#10;Description automatically generated">
            <a:extLst>
              <a:ext uri="{FF2B5EF4-FFF2-40B4-BE49-F238E27FC236}">
                <a16:creationId xmlns:a16="http://schemas.microsoft.com/office/drawing/2014/main" id="{DD96DBF8-2541-CB34-9E0D-494035AD476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95441" y="602497"/>
            <a:ext cx="4949764" cy="1887107"/>
          </a:xfrm>
          <a:prstGeom prst="rect">
            <a:avLst/>
          </a:prstGeom>
        </p:spPr>
      </p:pic>
    </p:spTree>
    <p:extLst>
      <p:ext uri="{BB962C8B-B14F-4D97-AF65-F5344CB8AC3E}">
        <p14:creationId xmlns:p14="http://schemas.microsoft.com/office/powerpoint/2010/main" val="2077395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E5EB7-EA44-3705-1FF4-37CEB7E29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A4E61-04F7-4391-04AD-1FE156C9AD4A}"/>
              </a:ext>
            </a:extLst>
          </p:cNvPr>
          <p:cNvSpPr>
            <a:spLocks noGrp="1"/>
          </p:cNvSpPr>
          <p:nvPr>
            <p:ph type="title"/>
          </p:nvPr>
        </p:nvSpPr>
        <p:spPr/>
        <p:txBody>
          <a:bodyPr>
            <a:normAutofit/>
          </a:bodyPr>
          <a:lstStyle/>
          <a:p>
            <a:r>
              <a:rPr lang="en-AU" dirty="0"/>
              <a:t>2025 –                               release</a:t>
            </a:r>
          </a:p>
        </p:txBody>
      </p:sp>
      <p:sp>
        <p:nvSpPr>
          <p:cNvPr id="3" name="TextBox 2">
            <a:extLst>
              <a:ext uri="{FF2B5EF4-FFF2-40B4-BE49-F238E27FC236}">
                <a16:creationId xmlns:a16="http://schemas.microsoft.com/office/drawing/2014/main" id="{59EBEAEE-3BA7-1197-1D43-A2F914FC4B43}"/>
              </a:ext>
            </a:extLst>
          </p:cNvPr>
          <p:cNvSpPr txBox="1"/>
          <p:nvPr/>
        </p:nvSpPr>
        <p:spPr>
          <a:xfrm>
            <a:off x="7275689" y="2483176"/>
            <a:ext cx="1868312" cy="830997"/>
          </a:xfrm>
          <a:prstGeom prst="rect">
            <a:avLst/>
          </a:prstGeom>
          <a:noFill/>
        </p:spPr>
        <p:txBody>
          <a:bodyPr wrap="square" rtlCol="0">
            <a:spAutoFit/>
          </a:bodyPr>
          <a:lstStyle/>
          <a:p>
            <a:r>
              <a:rPr lang="en-AU" sz="1600" dirty="0">
                <a:solidFill>
                  <a:schemeClr val="bg1"/>
                </a:solidFill>
              </a:rPr>
              <a:t>Anicia Henne </a:t>
            </a:r>
          </a:p>
          <a:p>
            <a:r>
              <a:rPr lang="en-AU" sz="1600" dirty="0">
                <a:solidFill>
                  <a:schemeClr val="bg1"/>
                </a:solidFill>
              </a:rPr>
              <a:t>Full demonstration </a:t>
            </a:r>
          </a:p>
          <a:p>
            <a:r>
              <a:rPr lang="en-AU" sz="1600" dirty="0">
                <a:solidFill>
                  <a:schemeClr val="bg1"/>
                </a:solidFill>
              </a:rPr>
              <a:t>AMEC events (June)</a:t>
            </a:r>
          </a:p>
        </p:txBody>
      </p:sp>
      <p:pic>
        <p:nvPicPr>
          <p:cNvPr id="7" name="Picture 6" descr="A qr code on a white background&#10;&#10;AI-generated content may be incorrect.">
            <a:extLst>
              <a:ext uri="{FF2B5EF4-FFF2-40B4-BE49-F238E27FC236}">
                <a16:creationId xmlns:a16="http://schemas.microsoft.com/office/drawing/2014/main" id="{894A3490-515A-028A-3C72-7E911F5D05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50614" y="3406506"/>
            <a:ext cx="1611469" cy="1611469"/>
          </a:xfrm>
          <a:prstGeom prst="rect">
            <a:avLst/>
          </a:prstGeom>
        </p:spPr>
      </p:pic>
      <p:pic>
        <p:nvPicPr>
          <p:cNvPr id="8" name="Picture 7" descr="A black background with colorful letters&#10;&#10;AI-generated content may be incorrect.">
            <a:extLst>
              <a:ext uri="{FF2B5EF4-FFF2-40B4-BE49-F238E27FC236}">
                <a16:creationId xmlns:a16="http://schemas.microsoft.com/office/drawing/2014/main" id="{64AFEFB7-A8D6-850C-F87D-C35E8488A3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629326" y="312281"/>
            <a:ext cx="2923358" cy="490959"/>
          </a:xfrm>
          <a:prstGeom prst="rect">
            <a:avLst/>
          </a:prstGeom>
        </p:spPr>
      </p:pic>
      <p:pic>
        <p:nvPicPr>
          <p:cNvPr id="12" name="Picture 11">
            <a:extLst>
              <a:ext uri="{FF2B5EF4-FFF2-40B4-BE49-F238E27FC236}">
                <a16:creationId xmlns:a16="http://schemas.microsoft.com/office/drawing/2014/main" id="{7E4555D1-43C2-1097-D446-0A1C237FA324}"/>
              </a:ext>
            </a:extLst>
          </p:cNvPr>
          <p:cNvPicPr>
            <a:picLocks noChangeAspect="1"/>
          </p:cNvPicPr>
          <p:nvPr/>
        </p:nvPicPr>
        <p:blipFill>
          <a:blip r:embed="rId4"/>
          <a:stretch>
            <a:fillRect/>
          </a:stretch>
        </p:blipFill>
        <p:spPr>
          <a:xfrm>
            <a:off x="838045" y="1253065"/>
            <a:ext cx="5935288" cy="3360850"/>
          </a:xfrm>
          <a:prstGeom prst="rect">
            <a:avLst/>
          </a:prstGeom>
          <a:ln>
            <a:solidFill>
              <a:schemeClr val="bg2"/>
            </a:solidFill>
          </a:ln>
        </p:spPr>
      </p:pic>
    </p:spTree>
    <p:extLst>
      <p:ext uri="{BB962C8B-B14F-4D97-AF65-F5344CB8AC3E}">
        <p14:creationId xmlns:p14="http://schemas.microsoft.com/office/powerpoint/2010/main" val="3599929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A6FA6-CF59-2D64-29FA-C84387FAE6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6B3A57-8DD0-E3DA-91C0-BCBD157F7D94}"/>
              </a:ext>
            </a:extLst>
          </p:cNvPr>
          <p:cNvPicPr>
            <a:picLocks noChangeAspect="1"/>
          </p:cNvPicPr>
          <p:nvPr/>
        </p:nvPicPr>
        <p:blipFill>
          <a:blip r:embed="rId2"/>
          <a:srcRect t="11026" r="556"/>
          <a:stretch/>
        </p:blipFill>
        <p:spPr>
          <a:xfrm>
            <a:off x="863677" y="591750"/>
            <a:ext cx="7416646" cy="3960000"/>
          </a:xfrm>
          <a:prstGeom prst="rect">
            <a:avLst/>
          </a:prstGeom>
        </p:spPr>
      </p:pic>
      <p:pic>
        <p:nvPicPr>
          <p:cNvPr id="11" name="Picture 10">
            <a:extLst>
              <a:ext uri="{FF2B5EF4-FFF2-40B4-BE49-F238E27FC236}">
                <a16:creationId xmlns:a16="http://schemas.microsoft.com/office/drawing/2014/main" id="{6F3D3D5A-58CE-B402-DBB3-CC9F1A886314}"/>
              </a:ext>
            </a:extLst>
          </p:cNvPr>
          <p:cNvPicPr>
            <a:picLocks noChangeAspect="1"/>
          </p:cNvPicPr>
          <p:nvPr/>
        </p:nvPicPr>
        <p:blipFill>
          <a:blip r:embed="rId3"/>
          <a:stretch>
            <a:fillRect/>
          </a:stretch>
        </p:blipFill>
        <p:spPr>
          <a:xfrm>
            <a:off x="645835" y="589007"/>
            <a:ext cx="7852329" cy="3962743"/>
          </a:xfrm>
          <a:prstGeom prst="rect">
            <a:avLst/>
          </a:prstGeom>
        </p:spPr>
      </p:pic>
      <p:pic>
        <p:nvPicPr>
          <p:cNvPr id="13" name="Picture 12">
            <a:extLst>
              <a:ext uri="{FF2B5EF4-FFF2-40B4-BE49-F238E27FC236}">
                <a16:creationId xmlns:a16="http://schemas.microsoft.com/office/drawing/2014/main" id="{753EAB00-560B-C231-EDE7-9420227F1CE9}"/>
              </a:ext>
            </a:extLst>
          </p:cNvPr>
          <p:cNvPicPr>
            <a:picLocks noChangeAspect="1"/>
          </p:cNvPicPr>
          <p:nvPr/>
        </p:nvPicPr>
        <p:blipFill>
          <a:blip r:embed="rId4"/>
          <a:stretch>
            <a:fillRect/>
          </a:stretch>
        </p:blipFill>
        <p:spPr>
          <a:xfrm>
            <a:off x="645834" y="589007"/>
            <a:ext cx="7852329" cy="3962743"/>
          </a:xfrm>
          <a:prstGeom prst="rect">
            <a:avLst/>
          </a:prstGeom>
        </p:spPr>
      </p:pic>
      <p:pic>
        <p:nvPicPr>
          <p:cNvPr id="14" name="Picture 13">
            <a:extLst>
              <a:ext uri="{FF2B5EF4-FFF2-40B4-BE49-F238E27FC236}">
                <a16:creationId xmlns:a16="http://schemas.microsoft.com/office/drawing/2014/main" id="{B56384C4-5F7A-2D8A-1188-A6B87FE34941}"/>
              </a:ext>
            </a:extLst>
          </p:cNvPr>
          <p:cNvPicPr>
            <a:picLocks noChangeAspect="1"/>
          </p:cNvPicPr>
          <p:nvPr/>
        </p:nvPicPr>
        <p:blipFill>
          <a:blip r:embed="rId5"/>
          <a:stretch>
            <a:fillRect/>
          </a:stretch>
        </p:blipFill>
        <p:spPr>
          <a:xfrm>
            <a:off x="645833" y="589007"/>
            <a:ext cx="7852329" cy="3962743"/>
          </a:xfrm>
          <a:prstGeom prst="rect">
            <a:avLst/>
          </a:prstGeom>
        </p:spPr>
      </p:pic>
      <p:pic>
        <p:nvPicPr>
          <p:cNvPr id="16" name="Picture 15">
            <a:extLst>
              <a:ext uri="{FF2B5EF4-FFF2-40B4-BE49-F238E27FC236}">
                <a16:creationId xmlns:a16="http://schemas.microsoft.com/office/drawing/2014/main" id="{EF0E71B8-F9E0-EE0C-96EB-078729F257FA}"/>
              </a:ext>
            </a:extLst>
          </p:cNvPr>
          <p:cNvPicPr>
            <a:picLocks noChangeAspect="1"/>
          </p:cNvPicPr>
          <p:nvPr/>
        </p:nvPicPr>
        <p:blipFill>
          <a:blip r:embed="rId6"/>
          <a:stretch>
            <a:fillRect/>
          </a:stretch>
        </p:blipFill>
        <p:spPr>
          <a:xfrm>
            <a:off x="643652" y="591750"/>
            <a:ext cx="7856696" cy="3960000"/>
          </a:xfrm>
          <a:prstGeom prst="rect">
            <a:avLst/>
          </a:prstGeom>
        </p:spPr>
      </p:pic>
      <p:pic>
        <p:nvPicPr>
          <p:cNvPr id="18" name="Picture 17">
            <a:extLst>
              <a:ext uri="{FF2B5EF4-FFF2-40B4-BE49-F238E27FC236}">
                <a16:creationId xmlns:a16="http://schemas.microsoft.com/office/drawing/2014/main" id="{3C7EEC2F-7234-510A-840A-CB743E915ED2}"/>
              </a:ext>
            </a:extLst>
          </p:cNvPr>
          <p:cNvPicPr>
            <a:picLocks noChangeAspect="1"/>
          </p:cNvPicPr>
          <p:nvPr/>
        </p:nvPicPr>
        <p:blipFill>
          <a:blip r:embed="rId7"/>
          <a:stretch>
            <a:fillRect/>
          </a:stretch>
        </p:blipFill>
        <p:spPr>
          <a:xfrm>
            <a:off x="641466" y="589007"/>
            <a:ext cx="7856696" cy="3960000"/>
          </a:xfrm>
          <a:prstGeom prst="rect">
            <a:avLst/>
          </a:prstGeom>
        </p:spPr>
      </p:pic>
      <p:pic>
        <p:nvPicPr>
          <p:cNvPr id="20" name="Picture 19">
            <a:extLst>
              <a:ext uri="{FF2B5EF4-FFF2-40B4-BE49-F238E27FC236}">
                <a16:creationId xmlns:a16="http://schemas.microsoft.com/office/drawing/2014/main" id="{F6C5070E-EC1D-93AE-705B-5A948FC8DF90}"/>
              </a:ext>
            </a:extLst>
          </p:cNvPr>
          <p:cNvPicPr>
            <a:picLocks noChangeAspect="1"/>
          </p:cNvPicPr>
          <p:nvPr/>
        </p:nvPicPr>
        <p:blipFill>
          <a:blip r:embed="rId8"/>
          <a:stretch>
            <a:fillRect/>
          </a:stretch>
        </p:blipFill>
        <p:spPr>
          <a:xfrm>
            <a:off x="641466" y="594493"/>
            <a:ext cx="7856696" cy="3960000"/>
          </a:xfrm>
          <a:prstGeom prst="rect">
            <a:avLst/>
          </a:prstGeom>
        </p:spPr>
      </p:pic>
    </p:spTree>
    <p:extLst>
      <p:ext uri="{BB962C8B-B14F-4D97-AF65-F5344CB8AC3E}">
        <p14:creationId xmlns:p14="http://schemas.microsoft.com/office/powerpoint/2010/main" val="406917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9EE3-1E86-D50B-77BB-8E208E0824E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9F888A8-F56F-7741-E226-1C0F59CC5942}"/>
              </a:ext>
            </a:extLst>
          </p:cNvPr>
          <p:cNvGrpSpPr/>
          <p:nvPr/>
        </p:nvGrpSpPr>
        <p:grpSpPr>
          <a:xfrm>
            <a:off x="621761" y="591750"/>
            <a:ext cx="7900477" cy="3960000"/>
            <a:chOff x="621761" y="591750"/>
            <a:chExt cx="7900477" cy="3960000"/>
          </a:xfrm>
        </p:grpSpPr>
        <p:pic>
          <p:nvPicPr>
            <p:cNvPr id="3" name="Picture 2">
              <a:extLst>
                <a:ext uri="{FF2B5EF4-FFF2-40B4-BE49-F238E27FC236}">
                  <a16:creationId xmlns:a16="http://schemas.microsoft.com/office/drawing/2014/main" id="{71DB0724-DEB1-FD88-7A0C-4044545CB85F}"/>
                </a:ext>
              </a:extLst>
            </p:cNvPr>
            <p:cNvPicPr>
              <a:picLocks noChangeAspect="1"/>
            </p:cNvPicPr>
            <p:nvPr/>
          </p:nvPicPr>
          <p:blipFill>
            <a:blip r:embed="rId2"/>
            <a:stretch>
              <a:fillRect/>
            </a:stretch>
          </p:blipFill>
          <p:spPr>
            <a:xfrm>
              <a:off x="621761" y="591750"/>
              <a:ext cx="7900477" cy="3960000"/>
            </a:xfrm>
            <a:prstGeom prst="rect">
              <a:avLst/>
            </a:prstGeom>
          </p:spPr>
        </p:pic>
        <p:cxnSp>
          <p:nvCxnSpPr>
            <p:cNvPr id="5" name="Straight Arrow Connector 4">
              <a:extLst>
                <a:ext uri="{FF2B5EF4-FFF2-40B4-BE49-F238E27FC236}">
                  <a16:creationId xmlns:a16="http://schemas.microsoft.com/office/drawing/2014/main" id="{0D38B34E-7BB0-65F4-BEDE-2AC12AC22E84}"/>
                </a:ext>
              </a:extLst>
            </p:cNvPr>
            <p:cNvCxnSpPr/>
            <p:nvPr/>
          </p:nvCxnSpPr>
          <p:spPr>
            <a:xfrm>
              <a:off x="3905956" y="2794000"/>
              <a:ext cx="2861733" cy="141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D3883FE-F803-450D-E61C-0BFC8A709F57}"/>
              </a:ext>
            </a:extLst>
          </p:cNvPr>
          <p:cNvGrpSpPr/>
          <p:nvPr/>
        </p:nvGrpSpPr>
        <p:grpSpPr>
          <a:xfrm>
            <a:off x="515369" y="591750"/>
            <a:ext cx="7900477" cy="3960000"/>
            <a:chOff x="621761" y="591750"/>
            <a:chExt cx="7900477" cy="3960000"/>
          </a:xfrm>
        </p:grpSpPr>
        <p:pic>
          <p:nvPicPr>
            <p:cNvPr id="7" name="Picture 6">
              <a:extLst>
                <a:ext uri="{FF2B5EF4-FFF2-40B4-BE49-F238E27FC236}">
                  <a16:creationId xmlns:a16="http://schemas.microsoft.com/office/drawing/2014/main" id="{CC40DBAE-B301-7C89-1629-2E1BBF5B3A6D}"/>
                </a:ext>
              </a:extLst>
            </p:cNvPr>
            <p:cNvPicPr>
              <a:picLocks noChangeAspect="1"/>
            </p:cNvPicPr>
            <p:nvPr/>
          </p:nvPicPr>
          <p:blipFill>
            <a:blip r:embed="rId3"/>
            <a:stretch>
              <a:fillRect/>
            </a:stretch>
          </p:blipFill>
          <p:spPr>
            <a:xfrm>
              <a:off x="621761" y="591750"/>
              <a:ext cx="7900477" cy="3960000"/>
            </a:xfrm>
            <a:prstGeom prst="rect">
              <a:avLst/>
            </a:prstGeom>
          </p:spPr>
        </p:pic>
        <p:sp>
          <p:nvSpPr>
            <p:cNvPr id="8" name="Oval 7">
              <a:extLst>
                <a:ext uri="{FF2B5EF4-FFF2-40B4-BE49-F238E27FC236}">
                  <a16:creationId xmlns:a16="http://schemas.microsoft.com/office/drawing/2014/main" id="{C822D400-037F-2272-8749-431D0E826907}"/>
                </a:ext>
              </a:extLst>
            </p:cNvPr>
            <p:cNvSpPr/>
            <p:nvPr/>
          </p:nvSpPr>
          <p:spPr>
            <a:xfrm>
              <a:off x="716844" y="1061156"/>
              <a:ext cx="1382889" cy="7394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Arrow Connector 8">
              <a:extLst>
                <a:ext uri="{FF2B5EF4-FFF2-40B4-BE49-F238E27FC236}">
                  <a16:creationId xmlns:a16="http://schemas.microsoft.com/office/drawing/2014/main" id="{8E1463C1-1B9C-4BBF-38DD-E9D6084FA1B1}"/>
                </a:ext>
              </a:extLst>
            </p:cNvPr>
            <p:cNvCxnSpPr>
              <a:cxnSpLocks/>
              <a:stCxn id="8" idx="6"/>
            </p:cNvCxnSpPr>
            <p:nvPr/>
          </p:nvCxnSpPr>
          <p:spPr>
            <a:xfrm>
              <a:off x="2099733" y="1430867"/>
              <a:ext cx="756356" cy="8777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A75BB3-5313-766D-F0AC-C951CA46FADA}"/>
                </a:ext>
              </a:extLst>
            </p:cNvPr>
            <p:cNvCxnSpPr>
              <a:cxnSpLocks/>
            </p:cNvCxnSpPr>
            <p:nvPr/>
          </p:nvCxnSpPr>
          <p:spPr>
            <a:xfrm>
              <a:off x="3928533" y="2864556"/>
              <a:ext cx="2850445" cy="155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6001A4B-8A00-9B54-7541-EBD6C4ABCB4D}"/>
              </a:ext>
            </a:extLst>
          </p:cNvPr>
          <p:cNvGrpSpPr/>
          <p:nvPr/>
        </p:nvGrpSpPr>
        <p:grpSpPr>
          <a:xfrm>
            <a:off x="526678" y="591750"/>
            <a:ext cx="7900477" cy="3960000"/>
            <a:chOff x="621761" y="591750"/>
            <a:chExt cx="7900477" cy="3960000"/>
          </a:xfrm>
        </p:grpSpPr>
        <p:pic>
          <p:nvPicPr>
            <p:cNvPr id="13" name="Picture 12">
              <a:extLst>
                <a:ext uri="{FF2B5EF4-FFF2-40B4-BE49-F238E27FC236}">
                  <a16:creationId xmlns:a16="http://schemas.microsoft.com/office/drawing/2014/main" id="{3A34F52A-EC34-F8B6-0CA8-F1037608A47E}"/>
                </a:ext>
              </a:extLst>
            </p:cNvPr>
            <p:cNvPicPr>
              <a:picLocks noChangeAspect="1"/>
            </p:cNvPicPr>
            <p:nvPr/>
          </p:nvPicPr>
          <p:blipFill>
            <a:blip r:embed="rId4"/>
            <a:stretch>
              <a:fillRect/>
            </a:stretch>
          </p:blipFill>
          <p:spPr>
            <a:xfrm>
              <a:off x="621761" y="591750"/>
              <a:ext cx="7900477" cy="3960000"/>
            </a:xfrm>
            <a:prstGeom prst="rect">
              <a:avLst/>
            </a:prstGeom>
          </p:spPr>
        </p:pic>
        <p:sp>
          <p:nvSpPr>
            <p:cNvPr id="14" name="Oval 13">
              <a:extLst>
                <a:ext uri="{FF2B5EF4-FFF2-40B4-BE49-F238E27FC236}">
                  <a16:creationId xmlns:a16="http://schemas.microsoft.com/office/drawing/2014/main" id="{608D5487-98B3-864C-C2E3-396E5B694FEA}"/>
                </a:ext>
              </a:extLst>
            </p:cNvPr>
            <p:cNvSpPr/>
            <p:nvPr/>
          </p:nvSpPr>
          <p:spPr>
            <a:xfrm>
              <a:off x="3189111" y="1089378"/>
              <a:ext cx="1382889" cy="7394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0C8EF221-B322-1474-609F-B1542BA8D9DA}"/>
                </a:ext>
              </a:extLst>
            </p:cNvPr>
            <p:cNvCxnSpPr>
              <a:cxnSpLocks/>
            </p:cNvCxnSpPr>
            <p:nvPr/>
          </p:nvCxnSpPr>
          <p:spPr>
            <a:xfrm flipH="1">
              <a:off x="3127022" y="1828800"/>
              <a:ext cx="688621" cy="922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68D4AE-5496-FFCD-6018-E03CC7043A08}"/>
                </a:ext>
              </a:extLst>
            </p:cNvPr>
            <p:cNvCxnSpPr>
              <a:cxnSpLocks/>
            </p:cNvCxnSpPr>
            <p:nvPr/>
          </p:nvCxnSpPr>
          <p:spPr>
            <a:xfrm flipV="1">
              <a:off x="3945466" y="2991556"/>
              <a:ext cx="2720623" cy="536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A172E2E-7A25-F615-8CBF-1E812E650FC4}"/>
              </a:ext>
            </a:extLst>
          </p:cNvPr>
          <p:cNvGrpSpPr/>
          <p:nvPr/>
        </p:nvGrpSpPr>
        <p:grpSpPr>
          <a:xfrm>
            <a:off x="504060" y="591750"/>
            <a:ext cx="7900477" cy="3960000"/>
            <a:chOff x="621761" y="591750"/>
            <a:chExt cx="7900477" cy="3960000"/>
          </a:xfrm>
        </p:grpSpPr>
        <p:pic>
          <p:nvPicPr>
            <p:cNvPr id="18" name="Picture 17">
              <a:extLst>
                <a:ext uri="{FF2B5EF4-FFF2-40B4-BE49-F238E27FC236}">
                  <a16:creationId xmlns:a16="http://schemas.microsoft.com/office/drawing/2014/main" id="{95A60567-595B-0E53-4624-8A9A738D312B}"/>
                </a:ext>
              </a:extLst>
            </p:cNvPr>
            <p:cNvPicPr>
              <a:picLocks noChangeAspect="1"/>
            </p:cNvPicPr>
            <p:nvPr/>
          </p:nvPicPr>
          <p:blipFill>
            <a:blip r:embed="rId5"/>
            <a:stretch>
              <a:fillRect/>
            </a:stretch>
          </p:blipFill>
          <p:spPr>
            <a:xfrm>
              <a:off x="621761" y="591750"/>
              <a:ext cx="7900477" cy="3960000"/>
            </a:xfrm>
            <a:prstGeom prst="rect">
              <a:avLst/>
            </a:prstGeom>
          </p:spPr>
        </p:pic>
        <p:sp>
          <p:nvSpPr>
            <p:cNvPr id="19" name="Oval 18">
              <a:extLst>
                <a:ext uri="{FF2B5EF4-FFF2-40B4-BE49-F238E27FC236}">
                  <a16:creationId xmlns:a16="http://schemas.microsoft.com/office/drawing/2014/main" id="{BD110B6F-0B7A-A79B-63C2-4F75F6BEA43B}"/>
                </a:ext>
              </a:extLst>
            </p:cNvPr>
            <p:cNvSpPr/>
            <p:nvPr/>
          </p:nvSpPr>
          <p:spPr>
            <a:xfrm>
              <a:off x="6553200" y="2878667"/>
              <a:ext cx="5362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Arrow Connector 19">
              <a:extLst>
                <a:ext uri="{FF2B5EF4-FFF2-40B4-BE49-F238E27FC236}">
                  <a16:creationId xmlns:a16="http://schemas.microsoft.com/office/drawing/2014/main" id="{B2D178E9-8B91-8719-14C8-4E374A754407}"/>
                </a:ext>
              </a:extLst>
            </p:cNvPr>
            <p:cNvCxnSpPr>
              <a:cxnSpLocks/>
              <a:stCxn id="19" idx="2"/>
            </p:cNvCxnSpPr>
            <p:nvPr/>
          </p:nvCxnSpPr>
          <p:spPr>
            <a:xfrm flipH="1" flipV="1">
              <a:off x="3318933" y="2878667"/>
              <a:ext cx="3234267" cy="846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B2C44D0-AABB-60B5-2B85-678BE3D9D8BB}"/>
              </a:ext>
            </a:extLst>
          </p:cNvPr>
          <p:cNvGrpSpPr/>
          <p:nvPr/>
        </p:nvGrpSpPr>
        <p:grpSpPr>
          <a:xfrm>
            <a:off x="447550" y="591750"/>
            <a:ext cx="7900477" cy="3960000"/>
            <a:chOff x="621761" y="591750"/>
            <a:chExt cx="7900477" cy="3960000"/>
          </a:xfrm>
        </p:grpSpPr>
        <p:pic>
          <p:nvPicPr>
            <p:cNvPr id="22" name="Picture 21">
              <a:extLst>
                <a:ext uri="{FF2B5EF4-FFF2-40B4-BE49-F238E27FC236}">
                  <a16:creationId xmlns:a16="http://schemas.microsoft.com/office/drawing/2014/main" id="{7CDA6DE9-AF35-CBCF-D046-8CBB95E6DF13}"/>
                </a:ext>
              </a:extLst>
            </p:cNvPr>
            <p:cNvPicPr>
              <a:picLocks noChangeAspect="1"/>
            </p:cNvPicPr>
            <p:nvPr/>
          </p:nvPicPr>
          <p:blipFill>
            <a:blip r:embed="rId6"/>
            <a:stretch>
              <a:fillRect/>
            </a:stretch>
          </p:blipFill>
          <p:spPr>
            <a:xfrm>
              <a:off x="621761" y="591750"/>
              <a:ext cx="7900477" cy="3960000"/>
            </a:xfrm>
            <a:prstGeom prst="rect">
              <a:avLst/>
            </a:prstGeom>
          </p:spPr>
        </p:pic>
        <p:sp>
          <p:nvSpPr>
            <p:cNvPr id="23" name="Oval 22">
              <a:extLst>
                <a:ext uri="{FF2B5EF4-FFF2-40B4-BE49-F238E27FC236}">
                  <a16:creationId xmlns:a16="http://schemas.microsoft.com/office/drawing/2014/main" id="{BB95EB48-32DA-7AF8-8443-F0558A28FAAD}"/>
                </a:ext>
              </a:extLst>
            </p:cNvPr>
            <p:cNvSpPr/>
            <p:nvPr/>
          </p:nvSpPr>
          <p:spPr>
            <a:xfrm>
              <a:off x="6632222" y="2878667"/>
              <a:ext cx="237067"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a:extLst>
                <a:ext uri="{FF2B5EF4-FFF2-40B4-BE49-F238E27FC236}">
                  <a16:creationId xmlns:a16="http://schemas.microsoft.com/office/drawing/2014/main" id="{74E729F3-9618-63B7-C570-8D90DB150E37}"/>
                </a:ext>
              </a:extLst>
            </p:cNvPr>
            <p:cNvCxnSpPr>
              <a:cxnSpLocks/>
            </p:cNvCxnSpPr>
            <p:nvPr/>
          </p:nvCxnSpPr>
          <p:spPr>
            <a:xfrm flipH="1" flipV="1">
              <a:off x="3612444" y="2867378"/>
              <a:ext cx="3008489" cy="1072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61577A9-A7E3-382A-0874-7A6D5F7596A5}"/>
                </a:ext>
              </a:extLst>
            </p:cNvPr>
            <p:cNvSpPr/>
            <p:nvPr/>
          </p:nvSpPr>
          <p:spPr>
            <a:xfrm>
              <a:off x="685800" y="4086578"/>
              <a:ext cx="5362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048FFEAD-FD2B-EAB7-8583-97250EB17E34}"/>
                </a:ext>
              </a:extLst>
            </p:cNvPr>
            <p:cNvCxnSpPr>
              <a:cxnSpLocks/>
            </p:cNvCxnSpPr>
            <p:nvPr/>
          </p:nvCxnSpPr>
          <p:spPr>
            <a:xfrm flipV="1">
              <a:off x="1222023" y="3519577"/>
              <a:ext cx="1509675" cy="640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457787D-3ED2-174B-2EF0-662526B542CC}"/>
              </a:ext>
            </a:extLst>
          </p:cNvPr>
          <p:cNvGrpSpPr/>
          <p:nvPr/>
        </p:nvGrpSpPr>
        <p:grpSpPr>
          <a:xfrm>
            <a:off x="458859" y="591750"/>
            <a:ext cx="7900477" cy="3960000"/>
            <a:chOff x="621761" y="591750"/>
            <a:chExt cx="7900477" cy="3960000"/>
          </a:xfrm>
        </p:grpSpPr>
        <p:pic>
          <p:nvPicPr>
            <p:cNvPr id="28" name="Picture 27">
              <a:extLst>
                <a:ext uri="{FF2B5EF4-FFF2-40B4-BE49-F238E27FC236}">
                  <a16:creationId xmlns:a16="http://schemas.microsoft.com/office/drawing/2014/main" id="{2437863E-4CE3-5144-B16B-7EFFDF9B0F14}"/>
                </a:ext>
              </a:extLst>
            </p:cNvPr>
            <p:cNvPicPr>
              <a:picLocks noChangeAspect="1"/>
            </p:cNvPicPr>
            <p:nvPr/>
          </p:nvPicPr>
          <p:blipFill>
            <a:blip r:embed="rId7"/>
            <a:stretch>
              <a:fillRect/>
            </a:stretch>
          </p:blipFill>
          <p:spPr>
            <a:xfrm>
              <a:off x="621761" y="591750"/>
              <a:ext cx="7900477" cy="3960000"/>
            </a:xfrm>
            <a:prstGeom prst="rect">
              <a:avLst/>
            </a:prstGeom>
          </p:spPr>
        </p:pic>
        <p:sp>
          <p:nvSpPr>
            <p:cNvPr id="29" name="Oval 28">
              <a:extLst>
                <a:ext uri="{FF2B5EF4-FFF2-40B4-BE49-F238E27FC236}">
                  <a16:creationId xmlns:a16="http://schemas.microsoft.com/office/drawing/2014/main" id="{B7B06720-34C7-70FC-4C82-2978C613A660}"/>
                </a:ext>
              </a:extLst>
            </p:cNvPr>
            <p:cNvSpPr/>
            <p:nvPr/>
          </p:nvSpPr>
          <p:spPr>
            <a:xfrm>
              <a:off x="6423379" y="2472268"/>
              <a:ext cx="197556" cy="4684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Arrow Connector 29">
              <a:extLst>
                <a:ext uri="{FF2B5EF4-FFF2-40B4-BE49-F238E27FC236}">
                  <a16:creationId xmlns:a16="http://schemas.microsoft.com/office/drawing/2014/main" id="{FABBEDBC-0881-0B55-2B2C-01B2EC663B69}"/>
                </a:ext>
              </a:extLst>
            </p:cNvPr>
            <p:cNvCxnSpPr>
              <a:cxnSpLocks/>
              <a:stCxn id="29" idx="2"/>
            </p:cNvCxnSpPr>
            <p:nvPr/>
          </p:nvCxnSpPr>
          <p:spPr>
            <a:xfrm flipH="1">
              <a:off x="3132667" y="2706512"/>
              <a:ext cx="3290712" cy="115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1E4D12A-1290-7872-0ADC-ADA873B3FEB6}"/>
                </a:ext>
              </a:extLst>
            </p:cNvPr>
            <p:cNvSpPr/>
            <p:nvPr/>
          </p:nvSpPr>
          <p:spPr>
            <a:xfrm>
              <a:off x="694267" y="4080933"/>
              <a:ext cx="5362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2" name="Straight Arrow Connector 31">
              <a:extLst>
                <a:ext uri="{FF2B5EF4-FFF2-40B4-BE49-F238E27FC236}">
                  <a16:creationId xmlns:a16="http://schemas.microsoft.com/office/drawing/2014/main" id="{C8ACE59B-BD42-0F70-31DE-0C247A329122}"/>
                </a:ext>
              </a:extLst>
            </p:cNvPr>
            <p:cNvCxnSpPr>
              <a:cxnSpLocks/>
            </p:cNvCxnSpPr>
            <p:nvPr/>
          </p:nvCxnSpPr>
          <p:spPr>
            <a:xfrm flipV="1">
              <a:off x="1230490" y="3249283"/>
              <a:ext cx="1483955" cy="9106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6792322-9BE7-BEB3-4649-3B194645F4F8}"/>
              </a:ext>
            </a:extLst>
          </p:cNvPr>
          <p:cNvGrpSpPr/>
          <p:nvPr/>
        </p:nvGrpSpPr>
        <p:grpSpPr>
          <a:xfrm>
            <a:off x="450793" y="606127"/>
            <a:ext cx="7944945" cy="3960000"/>
            <a:chOff x="599527" y="591750"/>
            <a:chExt cx="7944945" cy="3960000"/>
          </a:xfrm>
        </p:grpSpPr>
        <p:pic>
          <p:nvPicPr>
            <p:cNvPr id="34" name="Picture 33">
              <a:extLst>
                <a:ext uri="{FF2B5EF4-FFF2-40B4-BE49-F238E27FC236}">
                  <a16:creationId xmlns:a16="http://schemas.microsoft.com/office/drawing/2014/main" id="{D7FB0CDE-4E20-C0AD-97FB-C40B63CA5847}"/>
                </a:ext>
              </a:extLst>
            </p:cNvPr>
            <p:cNvPicPr>
              <a:picLocks noChangeAspect="1"/>
            </p:cNvPicPr>
            <p:nvPr/>
          </p:nvPicPr>
          <p:blipFill>
            <a:blip r:embed="rId8"/>
            <a:stretch>
              <a:fillRect/>
            </a:stretch>
          </p:blipFill>
          <p:spPr>
            <a:xfrm>
              <a:off x="599527" y="591750"/>
              <a:ext cx="7944945" cy="3960000"/>
            </a:xfrm>
            <a:prstGeom prst="rect">
              <a:avLst/>
            </a:prstGeom>
          </p:spPr>
        </p:pic>
        <p:sp>
          <p:nvSpPr>
            <p:cNvPr id="35" name="Oval 34">
              <a:extLst>
                <a:ext uri="{FF2B5EF4-FFF2-40B4-BE49-F238E27FC236}">
                  <a16:creationId xmlns:a16="http://schemas.microsoft.com/office/drawing/2014/main" id="{D26B86AC-1562-78B8-9256-B177C38D8A85}"/>
                </a:ext>
              </a:extLst>
            </p:cNvPr>
            <p:cNvSpPr/>
            <p:nvPr/>
          </p:nvSpPr>
          <p:spPr>
            <a:xfrm>
              <a:off x="7941733" y="1337734"/>
              <a:ext cx="5362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Straight Arrow Connector 35">
              <a:extLst>
                <a:ext uri="{FF2B5EF4-FFF2-40B4-BE49-F238E27FC236}">
                  <a16:creationId xmlns:a16="http://schemas.microsoft.com/office/drawing/2014/main" id="{D05414DF-EB11-88F4-E488-F91E1396D582}"/>
                </a:ext>
              </a:extLst>
            </p:cNvPr>
            <p:cNvCxnSpPr>
              <a:cxnSpLocks/>
            </p:cNvCxnSpPr>
            <p:nvPr/>
          </p:nvCxnSpPr>
          <p:spPr>
            <a:xfrm flipH="1" flipV="1">
              <a:off x="7687733" y="1202267"/>
              <a:ext cx="524934" cy="135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65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FF031-2FCD-DEA0-7EA2-9E632DF327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AD1B5A-30EF-7485-9796-8E6BE226F9BA}"/>
              </a:ext>
            </a:extLst>
          </p:cNvPr>
          <p:cNvPicPr>
            <a:picLocks noChangeAspect="1"/>
          </p:cNvPicPr>
          <p:nvPr/>
        </p:nvPicPr>
        <p:blipFill>
          <a:blip r:embed="rId2"/>
          <a:stretch>
            <a:fillRect/>
          </a:stretch>
        </p:blipFill>
        <p:spPr>
          <a:xfrm>
            <a:off x="2449901" y="708232"/>
            <a:ext cx="5831457" cy="2961847"/>
          </a:xfrm>
          <a:prstGeom prst="rect">
            <a:avLst/>
          </a:prstGeom>
        </p:spPr>
      </p:pic>
      <p:pic>
        <p:nvPicPr>
          <p:cNvPr id="3" name="Picture 2">
            <a:extLst>
              <a:ext uri="{FF2B5EF4-FFF2-40B4-BE49-F238E27FC236}">
                <a16:creationId xmlns:a16="http://schemas.microsoft.com/office/drawing/2014/main" id="{781CFE29-C8A0-35CE-C3E1-5F7BF870D056}"/>
              </a:ext>
            </a:extLst>
          </p:cNvPr>
          <p:cNvPicPr>
            <a:picLocks noChangeAspect="1"/>
          </p:cNvPicPr>
          <p:nvPr/>
        </p:nvPicPr>
        <p:blipFill>
          <a:blip r:embed="rId3"/>
          <a:srcRect l="536" t="2200" r="29375"/>
          <a:stretch/>
        </p:blipFill>
        <p:spPr>
          <a:xfrm>
            <a:off x="1428044" y="2543802"/>
            <a:ext cx="4514491" cy="2252554"/>
          </a:xfrm>
          <a:prstGeom prst="rect">
            <a:avLst/>
          </a:prstGeom>
        </p:spPr>
      </p:pic>
      <p:pic>
        <p:nvPicPr>
          <p:cNvPr id="24" name="Picture 23">
            <a:extLst>
              <a:ext uri="{FF2B5EF4-FFF2-40B4-BE49-F238E27FC236}">
                <a16:creationId xmlns:a16="http://schemas.microsoft.com/office/drawing/2014/main" id="{77057BAE-6C75-0291-92B1-1977D74752E6}"/>
              </a:ext>
            </a:extLst>
          </p:cNvPr>
          <p:cNvPicPr>
            <a:picLocks noChangeAspect="1"/>
          </p:cNvPicPr>
          <p:nvPr/>
        </p:nvPicPr>
        <p:blipFill>
          <a:blip r:embed="rId4"/>
          <a:srcRect r="32356"/>
          <a:stretch/>
        </p:blipFill>
        <p:spPr>
          <a:xfrm>
            <a:off x="132272" y="203797"/>
            <a:ext cx="4244196" cy="1897532"/>
          </a:xfrm>
          <a:prstGeom prst="rect">
            <a:avLst/>
          </a:prstGeom>
        </p:spPr>
      </p:pic>
      <p:grpSp>
        <p:nvGrpSpPr>
          <p:cNvPr id="22" name="Group 21">
            <a:extLst>
              <a:ext uri="{FF2B5EF4-FFF2-40B4-BE49-F238E27FC236}">
                <a16:creationId xmlns:a16="http://schemas.microsoft.com/office/drawing/2014/main" id="{3B42DA8B-886C-BAD5-7566-6C01F3D8AA42}"/>
              </a:ext>
            </a:extLst>
          </p:cNvPr>
          <p:cNvGrpSpPr/>
          <p:nvPr/>
        </p:nvGrpSpPr>
        <p:grpSpPr>
          <a:xfrm>
            <a:off x="2357566" y="1140178"/>
            <a:ext cx="2225723" cy="393883"/>
            <a:chOff x="2357566" y="1140178"/>
            <a:chExt cx="2225723" cy="393883"/>
          </a:xfrm>
        </p:grpSpPr>
        <p:sp>
          <p:nvSpPr>
            <p:cNvPr id="4" name="Oval 3">
              <a:extLst>
                <a:ext uri="{FF2B5EF4-FFF2-40B4-BE49-F238E27FC236}">
                  <a16:creationId xmlns:a16="http://schemas.microsoft.com/office/drawing/2014/main" id="{648D7B29-4964-74CA-01DD-D8B5EAC352FB}"/>
                </a:ext>
              </a:extLst>
            </p:cNvPr>
            <p:cNvSpPr/>
            <p:nvPr/>
          </p:nvSpPr>
          <p:spPr>
            <a:xfrm>
              <a:off x="2357566" y="1140178"/>
              <a:ext cx="8033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Arrow Connector 5">
              <a:extLst>
                <a:ext uri="{FF2B5EF4-FFF2-40B4-BE49-F238E27FC236}">
                  <a16:creationId xmlns:a16="http://schemas.microsoft.com/office/drawing/2014/main" id="{91AAD0F9-183C-DCBC-A691-D9B407A116E4}"/>
                </a:ext>
              </a:extLst>
            </p:cNvPr>
            <p:cNvCxnSpPr>
              <a:cxnSpLocks/>
              <a:stCxn id="4" idx="6"/>
            </p:cNvCxnSpPr>
            <p:nvPr/>
          </p:nvCxnSpPr>
          <p:spPr>
            <a:xfrm>
              <a:off x="3160889" y="1224845"/>
              <a:ext cx="1422400" cy="3092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3A2A3B5-351D-9056-AD86-A07F818BA388}"/>
              </a:ext>
            </a:extLst>
          </p:cNvPr>
          <p:cNvGrpSpPr/>
          <p:nvPr/>
        </p:nvGrpSpPr>
        <p:grpSpPr>
          <a:xfrm>
            <a:off x="4103511" y="2016663"/>
            <a:ext cx="876379" cy="1393097"/>
            <a:chOff x="4103511" y="2016663"/>
            <a:chExt cx="876379" cy="1393097"/>
          </a:xfrm>
        </p:grpSpPr>
        <p:sp>
          <p:nvSpPr>
            <p:cNvPr id="13" name="Oval 12">
              <a:extLst>
                <a:ext uri="{FF2B5EF4-FFF2-40B4-BE49-F238E27FC236}">
                  <a16:creationId xmlns:a16="http://schemas.microsoft.com/office/drawing/2014/main" id="{A7DF0FBE-4CBF-7892-CDCD-6F2C8A99EA8C}"/>
                </a:ext>
              </a:extLst>
            </p:cNvPr>
            <p:cNvSpPr/>
            <p:nvPr/>
          </p:nvSpPr>
          <p:spPr>
            <a:xfrm>
              <a:off x="4443667" y="2016663"/>
              <a:ext cx="536223" cy="1693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 name="Straight Arrow Connector 13">
              <a:extLst>
                <a:ext uri="{FF2B5EF4-FFF2-40B4-BE49-F238E27FC236}">
                  <a16:creationId xmlns:a16="http://schemas.microsoft.com/office/drawing/2014/main" id="{5AC04951-DE3A-49EF-79D4-98F53317545A}"/>
                </a:ext>
              </a:extLst>
            </p:cNvPr>
            <p:cNvCxnSpPr>
              <a:cxnSpLocks/>
            </p:cNvCxnSpPr>
            <p:nvPr/>
          </p:nvCxnSpPr>
          <p:spPr>
            <a:xfrm flipH="1">
              <a:off x="4103511" y="2185996"/>
              <a:ext cx="575733" cy="12237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493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C17B-84BD-FA71-E332-E520FC7F5B97}"/>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A2CBE111-CE18-3C0C-3FA6-2049C890D57A}"/>
              </a:ext>
            </a:extLst>
          </p:cNvPr>
          <p:cNvSpPr>
            <a:spLocks noGrp="1"/>
          </p:cNvSpPr>
          <p:nvPr>
            <p:ph type="subTitle" idx="1"/>
          </p:nvPr>
        </p:nvSpPr>
        <p:spPr/>
        <p:txBody>
          <a:bodyPr>
            <a:normAutofit lnSpcReduction="10000"/>
          </a:bodyPr>
          <a:lstStyle/>
          <a:p>
            <a:endParaRPr lang="en-AU"/>
          </a:p>
        </p:txBody>
      </p:sp>
      <p:pic>
        <p:nvPicPr>
          <p:cNvPr id="5" name="Picture 4" descr="A blue background with yellow text&#10;&#10;AI-generated content may be incorrect.">
            <a:extLst>
              <a:ext uri="{FF2B5EF4-FFF2-40B4-BE49-F238E27FC236}">
                <a16:creationId xmlns:a16="http://schemas.microsoft.com/office/drawing/2014/main" id="{EE3A948F-89BE-BB12-BC3B-ED95DB122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62346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F5D8-A86F-F2D1-8E24-7FDCCC71A581}"/>
            </a:ext>
          </a:extLst>
        </p:cNvPr>
        <p:cNvGrpSpPr/>
        <p:nvPr/>
      </p:nvGrpSpPr>
      <p:grpSpPr>
        <a:xfrm>
          <a:off x="0" y="0"/>
          <a:ext cx="0" cy="0"/>
          <a:chOff x="0" y="0"/>
          <a:chExt cx="0" cy="0"/>
        </a:xfrm>
      </p:grpSpPr>
      <p:pic>
        <p:nvPicPr>
          <p:cNvPr id="3" name="Picture 2" descr="A book cover with a cartoon character&#10;&#10;Description automatically generated with low confidence">
            <a:extLst>
              <a:ext uri="{FF2B5EF4-FFF2-40B4-BE49-F238E27FC236}">
                <a16:creationId xmlns:a16="http://schemas.microsoft.com/office/drawing/2014/main" id="{03E1AD9F-6280-0C38-3F79-AAC94598FC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834692">
            <a:off x="6342320" y="1615602"/>
            <a:ext cx="1982243" cy="2496527"/>
          </a:xfrm>
          <a:prstGeom prst="rect">
            <a:avLst/>
          </a:prstGeom>
        </p:spPr>
      </p:pic>
      <p:sp>
        <p:nvSpPr>
          <p:cNvPr id="2" name="TextBox 1">
            <a:extLst>
              <a:ext uri="{FF2B5EF4-FFF2-40B4-BE49-F238E27FC236}">
                <a16:creationId xmlns:a16="http://schemas.microsoft.com/office/drawing/2014/main" id="{07D02211-1E3B-701C-B7B2-0A5BCDD85EB9}"/>
              </a:ext>
            </a:extLst>
          </p:cNvPr>
          <p:cNvSpPr txBox="1"/>
          <p:nvPr/>
        </p:nvSpPr>
        <p:spPr>
          <a:xfrm>
            <a:off x="2708444" y="3456585"/>
            <a:ext cx="2327086" cy="1016625"/>
          </a:xfrm>
          <a:prstGeom prst="rect">
            <a:avLst/>
          </a:prstGeom>
          <a:noFill/>
        </p:spPr>
        <p:txBody>
          <a:bodyPr wrap="square" rtlCol="0">
            <a:spAutoFit/>
          </a:bodyPr>
          <a:lstStyle/>
          <a:p>
            <a:r>
              <a:rPr lang="en-US" sz="2002" dirty="0">
                <a:solidFill>
                  <a:schemeClr val="bg1"/>
                </a:solidFill>
                <a:cs typeface="Arial" panose="020B0604020202020204" pitchFamily="34" charset="0"/>
              </a:rPr>
              <a:t>To model landscapes and process results  </a:t>
            </a:r>
            <a:r>
              <a:rPr lang="en-US" sz="2002" i="1" dirty="0">
                <a:solidFill>
                  <a:schemeClr val="accent1"/>
                </a:solidFill>
                <a:cs typeface="Arial" panose="020B0604020202020204" pitchFamily="34" charset="0"/>
              </a:rPr>
              <a:t>(late-May release)</a:t>
            </a:r>
          </a:p>
        </p:txBody>
      </p:sp>
      <p:pic>
        <p:nvPicPr>
          <p:cNvPr id="4" name="Picture 3" descr="A qr code on a white background&#10;&#10;AI-generated content may be incorrect.">
            <a:extLst>
              <a:ext uri="{FF2B5EF4-FFF2-40B4-BE49-F238E27FC236}">
                <a16:creationId xmlns:a16="http://schemas.microsoft.com/office/drawing/2014/main" id="{7D01D6EB-9044-4E09-F074-DEDB35049E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8444" y="1458145"/>
            <a:ext cx="1843289" cy="1843289"/>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1EE5F0D5-2B88-8166-6E9C-DD190848E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4663" y="1413927"/>
            <a:ext cx="1843290" cy="1843290"/>
          </a:xfrm>
          <a:prstGeom prst="rect">
            <a:avLst/>
          </a:prstGeom>
        </p:spPr>
      </p:pic>
      <p:sp>
        <p:nvSpPr>
          <p:cNvPr id="6" name="TextBox 5">
            <a:extLst>
              <a:ext uri="{FF2B5EF4-FFF2-40B4-BE49-F238E27FC236}">
                <a16:creationId xmlns:a16="http://schemas.microsoft.com/office/drawing/2014/main" id="{39EEB1FA-EC16-88B1-E586-983182AC6D65}"/>
              </a:ext>
            </a:extLst>
          </p:cNvPr>
          <p:cNvSpPr txBox="1"/>
          <p:nvPr/>
        </p:nvSpPr>
        <p:spPr>
          <a:xfrm>
            <a:off x="484663" y="3414133"/>
            <a:ext cx="1967062" cy="1324722"/>
          </a:xfrm>
          <a:prstGeom prst="rect">
            <a:avLst/>
          </a:prstGeom>
          <a:noFill/>
        </p:spPr>
        <p:txBody>
          <a:bodyPr wrap="square" rtlCol="0">
            <a:spAutoFit/>
          </a:bodyPr>
          <a:lstStyle/>
          <a:p>
            <a:r>
              <a:rPr lang="en-US" sz="2002" dirty="0">
                <a:solidFill>
                  <a:schemeClr val="bg1"/>
                </a:solidFill>
                <a:cs typeface="Arial" panose="020B0604020202020204" pitchFamily="34" charset="0"/>
              </a:rPr>
              <a:t>All the background science and resources</a:t>
            </a:r>
          </a:p>
        </p:txBody>
      </p:sp>
      <p:pic>
        <p:nvPicPr>
          <p:cNvPr id="7" name="Picture 6" descr="A logo with a circle and text&#10;&#10;AI-generated content may be incorrect.">
            <a:extLst>
              <a:ext uri="{FF2B5EF4-FFF2-40B4-BE49-F238E27FC236}">
                <a16:creationId xmlns:a16="http://schemas.microsoft.com/office/drawing/2014/main" id="{8BD6967D-F186-23D0-F4F9-1CADB3952A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917" y="481107"/>
            <a:ext cx="1419015" cy="752241"/>
          </a:xfrm>
          <a:prstGeom prst="rect">
            <a:avLst/>
          </a:prstGeom>
        </p:spPr>
      </p:pic>
      <p:pic>
        <p:nvPicPr>
          <p:cNvPr id="9" name="Picture 8" descr="A black background with colorful letters&#10;&#10;AI-generated content may be incorrect.">
            <a:extLst>
              <a:ext uri="{FF2B5EF4-FFF2-40B4-BE49-F238E27FC236}">
                <a16:creationId xmlns:a16="http://schemas.microsoft.com/office/drawing/2014/main" id="{63712707-EEE3-967C-178C-C38FE2439637}"/>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517856" y="759366"/>
            <a:ext cx="2260333" cy="379608"/>
          </a:xfrm>
          <a:prstGeom prst="rect">
            <a:avLst/>
          </a:prstGeom>
        </p:spPr>
      </p:pic>
      <p:sp>
        <p:nvSpPr>
          <p:cNvPr id="10" name="TextBox 9">
            <a:extLst>
              <a:ext uri="{FF2B5EF4-FFF2-40B4-BE49-F238E27FC236}">
                <a16:creationId xmlns:a16="http://schemas.microsoft.com/office/drawing/2014/main" id="{EE7D2ABC-218A-A28B-05B3-1CD60F075BFD}"/>
              </a:ext>
            </a:extLst>
          </p:cNvPr>
          <p:cNvSpPr txBox="1"/>
          <p:nvPr/>
        </p:nvSpPr>
        <p:spPr>
          <a:xfrm>
            <a:off x="6727293" y="954308"/>
            <a:ext cx="2049818" cy="369332"/>
          </a:xfrm>
          <a:prstGeom prst="rect">
            <a:avLst/>
          </a:prstGeom>
          <a:noFill/>
        </p:spPr>
        <p:txBody>
          <a:bodyPr wrap="square" rtlCol="0">
            <a:spAutoFit/>
          </a:bodyPr>
          <a:lstStyle/>
          <a:p>
            <a:r>
              <a:rPr lang="en-AU" dirty="0">
                <a:solidFill>
                  <a:schemeClr val="bg1"/>
                </a:solidFill>
              </a:rPr>
              <a:t>First draft done?...</a:t>
            </a:r>
          </a:p>
        </p:txBody>
      </p:sp>
    </p:spTree>
    <p:extLst>
      <p:ext uri="{BB962C8B-B14F-4D97-AF65-F5344CB8AC3E}">
        <p14:creationId xmlns:p14="http://schemas.microsoft.com/office/powerpoint/2010/main" val="3812541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847CF-71A7-40E1-BD0A-D9D3C72C657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6587" y="2652883"/>
            <a:ext cx="6669617" cy="2361893"/>
          </a:xfrm>
          <a:prstGeom prst="rect">
            <a:avLst/>
          </a:prstGeom>
          <a:noFill/>
        </p:spPr>
      </p:pic>
      <p:sp>
        <p:nvSpPr>
          <p:cNvPr id="7" name="TextBox 6">
            <a:extLst>
              <a:ext uri="{FF2B5EF4-FFF2-40B4-BE49-F238E27FC236}">
                <a16:creationId xmlns:a16="http://schemas.microsoft.com/office/drawing/2014/main" id="{35101C0B-7D26-4E0E-B8BE-883F7E123304}"/>
              </a:ext>
            </a:extLst>
          </p:cNvPr>
          <p:cNvSpPr txBox="1"/>
          <p:nvPr/>
        </p:nvSpPr>
        <p:spPr>
          <a:xfrm>
            <a:off x="117348" y="3002616"/>
            <a:ext cx="6192688" cy="938719"/>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Mineral Resources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Ryan Noble</a:t>
            </a:r>
          </a:p>
          <a:p>
            <a:pPr marL="0" marR="0" lvl="0" indent="0" algn="l" defTabSz="914400" rtl="0" eaLnBrk="1" fontAlgn="auto" latinLnBrk="0" hangingPunct="1">
              <a:lnSpc>
                <a:spcPct val="100000"/>
              </a:lnSpc>
              <a:spcBef>
                <a:spcPts val="0"/>
              </a:spcBef>
              <a:spcAft>
                <a:spcPct val="0"/>
              </a:spcAft>
              <a:buClrTx/>
              <a:buSzTx/>
              <a:buFontTx/>
              <a:buNone/>
              <a:tabLst/>
              <a:defRPr/>
            </a:pPr>
            <a:r>
              <a:rPr lang="en-US" sz="1100" dirty="0">
                <a:solidFill>
                  <a:prstClr val="black"/>
                </a:solidFill>
                <a:latin typeface="Calibri"/>
                <a:hlinkClick r:id="rId3"/>
              </a:rPr>
              <a:t>Ryan.Noble@csiro.au</a:t>
            </a:r>
            <a:endParaRPr lang="en-US" sz="1100" dirty="0">
              <a:solidFill>
                <a:prstClr val="black"/>
              </a:solidFill>
              <a:latin typeface="Calibri"/>
            </a:endParaRP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+61 8 6436 8684</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2" indent="0" algn="l" defTabSz="914400" rtl="0" eaLnBrk="1" fontAlgn="auto" latinLnBrk="0" hangingPunct="1">
              <a:lnSpc>
                <a:spcPct val="100000"/>
              </a:lnSpc>
              <a:spcBef>
                <a:spcPts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a:extLst>
              <a:ext uri="{FF2B5EF4-FFF2-40B4-BE49-F238E27FC236}">
                <a16:creationId xmlns:a16="http://schemas.microsoft.com/office/drawing/2014/main" id="{11C8D327-C52E-4896-808D-489020956592}"/>
              </a:ext>
            </a:extLst>
          </p:cNvPr>
          <p:cNvSpPr txBox="1">
            <a:spLocks/>
          </p:cNvSpPr>
          <p:nvPr/>
        </p:nvSpPr>
        <p:spPr>
          <a:xfrm>
            <a:off x="205048" y="2655043"/>
            <a:ext cx="8640960" cy="639365"/>
          </a:xfrm>
          <a:prstGeom prst="rect">
            <a:avLst/>
          </a:prstGeom>
        </p:spPr>
        <p:txBody>
          <a:bodyPr vert="horz" lIns="0" tIns="0" rIns="0" bIns="0" rtlCol="0" anchor="t" anchorCtr="0">
            <a:norm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AU" sz="1200" b="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The UltraFine+® CSRIO Team </a:t>
            </a:r>
          </a:p>
        </p:txBody>
      </p:sp>
      <p:pic>
        <p:nvPicPr>
          <p:cNvPr id="2" name="Picture 1" descr="A person smiling for the camera&#10;&#10;Description automatically generated with low confidence">
            <a:extLst>
              <a:ext uri="{FF2B5EF4-FFF2-40B4-BE49-F238E27FC236}">
                <a16:creationId xmlns:a16="http://schemas.microsoft.com/office/drawing/2014/main" id="{841EBA6A-6F28-D063-72E8-8B70072F4BD6}"/>
              </a:ext>
            </a:extLst>
          </p:cNvPr>
          <p:cNvPicPr>
            <a:picLocks noChangeAspect="1"/>
          </p:cNvPicPr>
          <p:nvPr/>
        </p:nvPicPr>
        <p:blipFill>
          <a:blip r:embed="rId4">
            <a:grayscl/>
            <a:extLst>
              <a:ext uri="{28A0092B-C50C-407E-A947-70E740481C1C}">
                <a14:useLocalDpi xmlns:a14="http://schemas.microsoft.com/office/drawing/2010/main"/>
              </a:ext>
            </a:extLst>
          </a:blip>
          <a:stretch>
            <a:fillRect/>
          </a:stretch>
        </p:blipFill>
        <p:spPr>
          <a:xfrm>
            <a:off x="8142712" y="2652883"/>
            <a:ext cx="860600" cy="1147467"/>
          </a:xfrm>
          <a:prstGeom prst="rect">
            <a:avLst/>
          </a:prstGeom>
          <a:ln w="57150">
            <a:solidFill>
              <a:schemeClr val="bg1"/>
            </a:solidFill>
          </a:ln>
        </p:spPr>
      </p:pic>
      <p:pic>
        <p:nvPicPr>
          <p:cNvPr id="9" name="Picture 8" descr="A picture containing human face, person, smile, chin&#10;&#10;Description automatically generated">
            <a:extLst>
              <a:ext uri="{FF2B5EF4-FFF2-40B4-BE49-F238E27FC236}">
                <a16:creationId xmlns:a16="http://schemas.microsoft.com/office/drawing/2014/main" id="{42BD52F5-A03D-95C8-04C0-3D9F73E2F50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7977877" y="3848520"/>
            <a:ext cx="1025435" cy="1147467"/>
          </a:xfrm>
          <a:prstGeom prst="rect">
            <a:avLst/>
          </a:prstGeom>
        </p:spPr>
      </p:pic>
      <p:pic>
        <p:nvPicPr>
          <p:cNvPr id="12" name="Picture 11" descr="A person wearing glasses and a grey jacket&#10;&#10;Description automatically generated with low confidence">
            <a:extLst>
              <a:ext uri="{FF2B5EF4-FFF2-40B4-BE49-F238E27FC236}">
                <a16:creationId xmlns:a16="http://schemas.microsoft.com/office/drawing/2014/main" id="{50CECCA1-A1CE-F69B-CC93-F67DD6E8E78A}"/>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5705605" y="2588978"/>
            <a:ext cx="1217635" cy="1217635"/>
          </a:xfrm>
          <a:prstGeom prst="rect">
            <a:avLst/>
          </a:prstGeom>
        </p:spPr>
      </p:pic>
      <p:sp>
        <p:nvSpPr>
          <p:cNvPr id="13" name="TextBox 12">
            <a:extLst>
              <a:ext uri="{FF2B5EF4-FFF2-40B4-BE49-F238E27FC236}">
                <a16:creationId xmlns:a16="http://schemas.microsoft.com/office/drawing/2014/main" id="{03EB2482-63D0-C1B9-5EA2-5A648410B9AA}"/>
              </a:ext>
            </a:extLst>
          </p:cNvPr>
          <p:cNvSpPr txBox="1"/>
          <p:nvPr/>
        </p:nvSpPr>
        <p:spPr>
          <a:xfrm>
            <a:off x="6229403" y="3633774"/>
            <a:ext cx="761747" cy="200055"/>
          </a:xfrm>
          <a:prstGeom prst="rect">
            <a:avLst/>
          </a:prstGeom>
          <a:noFill/>
        </p:spPr>
        <p:txBody>
          <a:bodyPr wrap="none" rtlCol="0">
            <a:spAutoFit/>
          </a:bodyPr>
          <a:lstStyle/>
          <a:p>
            <a:r>
              <a:rPr lang="en-AU" sz="700" dirty="0">
                <a:solidFill>
                  <a:schemeClr val="bg1">
                    <a:lumMod val="95000"/>
                  </a:schemeClr>
                </a:solidFill>
                <a:latin typeface="Segoe Print" panose="02000600000000000000" pitchFamily="2" charset="0"/>
              </a:rPr>
              <a:t>Fang Huang </a:t>
            </a:r>
          </a:p>
        </p:txBody>
      </p:sp>
      <p:sp>
        <p:nvSpPr>
          <p:cNvPr id="14" name="TextBox 13">
            <a:extLst>
              <a:ext uri="{FF2B5EF4-FFF2-40B4-BE49-F238E27FC236}">
                <a16:creationId xmlns:a16="http://schemas.microsoft.com/office/drawing/2014/main" id="{4B8789DD-9EF5-C40E-5396-D36E19B7B4B5}"/>
              </a:ext>
            </a:extLst>
          </p:cNvPr>
          <p:cNvSpPr txBox="1"/>
          <p:nvPr/>
        </p:nvSpPr>
        <p:spPr>
          <a:xfrm>
            <a:off x="8395446" y="4808458"/>
            <a:ext cx="660758" cy="200055"/>
          </a:xfrm>
          <a:prstGeom prst="rect">
            <a:avLst/>
          </a:prstGeom>
          <a:noFill/>
        </p:spPr>
        <p:txBody>
          <a:bodyPr wrap="none" rtlCol="0">
            <a:spAutoFit/>
          </a:bodyPr>
          <a:lstStyle/>
          <a:p>
            <a:r>
              <a:rPr lang="en-AU" sz="700" dirty="0">
                <a:solidFill>
                  <a:schemeClr val="bg1">
                    <a:lumMod val="95000"/>
                  </a:schemeClr>
                </a:solidFill>
                <a:latin typeface="Segoe Print" panose="02000600000000000000" pitchFamily="2" charset="0"/>
              </a:rPr>
              <a:t>John </a:t>
            </a:r>
            <a:r>
              <a:rPr lang="en-AU" sz="700" dirty="0" err="1">
                <a:solidFill>
                  <a:schemeClr val="bg1">
                    <a:lumMod val="95000"/>
                  </a:schemeClr>
                </a:solidFill>
                <a:latin typeface="Segoe Print" panose="02000600000000000000" pitchFamily="2" charset="0"/>
              </a:rPr>
              <a:t>Hillie</a:t>
            </a:r>
            <a:endParaRPr lang="en-AU" sz="700" dirty="0">
              <a:solidFill>
                <a:schemeClr val="bg1">
                  <a:lumMod val="95000"/>
                </a:schemeClr>
              </a:solidFill>
              <a:latin typeface="Segoe Print" panose="02000600000000000000" pitchFamily="2" charset="0"/>
            </a:endParaRPr>
          </a:p>
        </p:txBody>
      </p:sp>
      <p:sp>
        <p:nvSpPr>
          <p:cNvPr id="15" name="TextBox 14">
            <a:extLst>
              <a:ext uri="{FF2B5EF4-FFF2-40B4-BE49-F238E27FC236}">
                <a16:creationId xmlns:a16="http://schemas.microsoft.com/office/drawing/2014/main" id="{7B918589-A067-B710-A8EB-ED6C2ABCCE4D}"/>
              </a:ext>
            </a:extLst>
          </p:cNvPr>
          <p:cNvSpPr txBox="1"/>
          <p:nvPr/>
        </p:nvSpPr>
        <p:spPr>
          <a:xfrm>
            <a:off x="8105563" y="3633773"/>
            <a:ext cx="782587" cy="200055"/>
          </a:xfrm>
          <a:prstGeom prst="rect">
            <a:avLst/>
          </a:prstGeom>
          <a:noFill/>
        </p:spPr>
        <p:txBody>
          <a:bodyPr wrap="none" rtlCol="0">
            <a:spAutoFit/>
          </a:bodyPr>
          <a:lstStyle/>
          <a:p>
            <a:r>
              <a:rPr lang="en-AU" sz="700" dirty="0">
                <a:solidFill>
                  <a:schemeClr val="bg1">
                    <a:lumMod val="95000"/>
                  </a:schemeClr>
                </a:solidFill>
                <a:latin typeface="Segoe Print" panose="02000600000000000000" pitchFamily="2" charset="0"/>
              </a:rPr>
              <a:t>Anicia Henne</a:t>
            </a:r>
          </a:p>
        </p:txBody>
      </p:sp>
      <p:pic>
        <p:nvPicPr>
          <p:cNvPr id="17" name="Picture 16" descr="A qr code on a white background&#10;&#10;AI-generated content may be incorrect.">
            <a:extLst>
              <a:ext uri="{FF2B5EF4-FFF2-40B4-BE49-F238E27FC236}">
                <a16:creationId xmlns:a16="http://schemas.microsoft.com/office/drawing/2014/main" id="{6D5096D3-2837-6D54-D4D1-773B1F72385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3833" y="3718880"/>
            <a:ext cx="1375990" cy="1375990"/>
          </a:xfrm>
          <a:prstGeom prst="rect">
            <a:avLst/>
          </a:prstGeom>
        </p:spPr>
      </p:pic>
      <p:pic>
        <p:nvPicPr>
          <p:cNvPr id="18" name="Picture 17">
            <a:extLst>
              <a:ext uri="{FF2B5EF4-FFF2-40B4-BE49-F238E27FC236}">
                <a16:creationId xmlns:a16="http://schemas.microsoft.com/office/drawing/2014/main" id="{FECBB7F9-099F-F68B-383D-FDEB9C3CB0D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559823" y="4267219"/>
            <a:ext cx="296768" cy="279311"/>
          </a:xfrm>
          <a:prstGeom prst="rect">
            <a:avLst/>
          </a:prstGeom>
        </p:spPr>
      </p:pic>
      <p:sp>
        <p:nvSpPr>
          <p:cNvPr id="3" name="Title 2">
            <a:extLst>
              <a:ext uri="{FF2B5EF4-FFF2-40B4-BE49-F238E27FC236}">
                <a16:creationId xmlns:a16="http://schemas.microsoft.com/office/drawing/2014/main" id="{00CD470A-267D-0423-0B2A-16B2853E45EB}"/>
              </a:ext>
            </a:extLst>
          </p:cNvPr>
          <p:cNvSpPr>
            <a:spLocks noGrp="1"/>
          </p:cNvSpPr>
          <p:nvPr>
            <p:ph type="ctrTitle"/>
          </p:nvPr>
        </p:nvSpPr>
        <p:spPr/>
        <p:txBody>
          <a:bodyPr/>
          <a:lstStyle/>
          <a:p>
            <a:r>
              <a:rPr lang="en-AU" dirty="0"/>
              <a:t>Thank you</a:t>
            </a:r>
          </a:p>
        </p:txBody>
      </p:sp>
    </p:spTree>
    <p:extLst>
      <p:ext uri="{BB962C8B-B14F-4D97-AF65-F5344CB8AC3E}">
        <p14:creationId xmlns:p14="http://schemas.microsoft.com/office/powerpoint/2010/main" val="199174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7">
            <a:extLst>
              <a:ext uri="{FF2B5EF4-FFF2-40B4-BE49-F238E27FC236}">
                <a16:creationId xmlns:a16="http://schemas.microsoft.com/office/drawing/2014/main" id="{4A7C1D6F-F55C-62FC-E8DA-08011BC95AB5}"/>
              </a:ext>
            </a:extLst>
          </p:cNvPr>
          <p:cNvSpPr>
            <a:spLocks noChangeAspect="1"/>
          </p:cNvSpPr>
          <p:nvPr/>
        </p:nvSpPr>
        <p:spPr>
          <a:xfrm>
            <a:off x="317316" y="1803349"/>
            <a:ext cx="757619" cy="156218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noFill/>
            <a:prstDash val="solid"/>
            <a:miter/>
          </a:ln>
        </p:spPr>
        <p:txBody>
          <a:bodyPr rtlCol="0" anchor="ctr"/>
          <a:lstStyle/>
          <a:p>
            <a:endParaRPr lang="en-US" sz="8201">
              <a:solidFill>
                <a:schemeClr val="bg1"/>
              </a:solidFill>
            </a:endParaRPr>
          </a:p>
        </p:txBody>
      </p:sp>
      <p:sp>
        <p:nvSpPr>
          <p:cNvPr id="11" name="TextBox 10">
            <a:extLst>
              <a:ext uri="{FF2B5EF4-FFF2-40B4-BE49-F238E27FC236}">
                <a16:creationId xmlns:a16="http://schemas.microsoft.com/office/drawing/2014/main" id="{A18909D5-4801-D040-23EC-BD523E70532A}"/>
              </a:ext>
            </a:extLst>
          </p:cNvPr>
          <p:cNvSpPr txBox="1"/>
          <p:nvPr/>
        </p:nvSpPr>
        <p:spPr>
          <a:xfrm>
            <a:off x="116282" y="1137889"/>
            <a:ext cx="1625896" cy="400431"/>
          </a:xfrm>
          <a:prstGeom prst="rect">
            <a:avLst/>
          </a:prstGeom>
          <a:noFill/>
        </p:spPr>
        <p:txBody>
          <a:bodyPr wrap="square" rtlCol="0">
            <a:spAutoFit/>
          </a:bodyPr>
          <a:lstStyle/>
          <a:p>
            <a:r>
              <a:rPr lang="en-US" sz="2002" dirty="0">
                <a:solidFill>
                  <a:schemeClr val="bg1"/>
                </a:solidFill>
                <a:cs typeface="Arial" panose="020B0604020202020204" pitchFamily="34" charset="0"/>
              </a:rPr>
              <a:t>Learn more</a:t>
            </a:r>
          </a:p>
        </p:txBody>
      </p:sp>
      <p:pic>
        <p:nvPicPr>
          <p:cNvPr id="4" name="Picture 3" descr="A blue and yellow text on a white background&#10;&#10;AI-generated content may be incorrect.">
            <a:extLst>
              <a:ext uri="{FF2B5EF4-FFF2-40B4-BE49-F238E27FC236}">
                <a16:creationId xmlns:a16="http://schemas.microsoft.com/office/drawing/2014/main" id="{A9330B0F-6F3C-A544-0D4F-218F91CF7FA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73900" y="672260"/>
            <a:ext cx="1506350" cy="551650"/>
          </a:xfrm>
          <a:prstGeom prst="rect">
            <a:avLst/>
          </a:prstGeom>
        </p:spPr>
      </p:pic>
      <p:sp>
        <p:nvSpPr>
          <p:cNvPr id="5" name="TextBox 4">
            <a:extLst>
              <a:ext uri="{FF2B5EF4-FFF2-40B4-BE49-F238E27FC236}">
                <a16:creationId xmlns:a16="http://schemas.microsoft.com/office/drawing/2014/main" id="{B20E92F6-A14E-D778-606C-0D752D2BDFD8}"/>
              </a:ext>
            </a:extLst>
          </p:cNvPr>
          <p:cNvSpPr txBox="1"/>
          <p:nvPr/>
        </p:nvSpPr>
        <p:spPr>
          <a:xfrm>
            <a:off x="4205430" y="3475437"/>
            <a:ext cx="1625896" cy="708527"/>
          </a:xfrm>
          <a:prstGeom prst="rect">
            <a:avLst/>
          </a:prstGeom>
          <a:noFill/>
        </p:spPr>
        <p:txBody>
          <a:bodyPr wrap="square" rtlCol="0">
            <a:spAutoFit/>
          </a:bodyPr>
          <a:lstStyle/>
          <a:p>
            <a:r>
              <a:rPr lang="en-US" sz="2002" dirty="0">
                <a:solidFill>
                  <a:schemeClr val="bg1"/>
                </a:solidFill>
                <a:cs typeface="Arial" panose="020B0604020202020204" pitchFamily="34" charset="0"/>
              </a:rPr>
              <a:t>To </a:t>
            </a:r>
            <a:r>
              <a:rPr lang="en-US" sz="2002" dirty="0" err="1">
                <a:solidFill>
                  <a:schemeClr val="bg1"/>
                </a:solidFill>
                <a:cs typeface="Arial" panose="020B0604020202020204" pitchFamily="34" charset="0"/>
              </a:rPr>
              <a:t>analyse</a:t>
            </a:r>
            <a:r>
              <a:rPr lang="en-US" sz="2002" dirty="0">
                <a:solidFill>
                  <a:schemeClr val="bg1"/>
                </a:solidFill>
                <a:cs typeface="Arial" panose="020B0604020202020204" pitchFamily="34" charset="0"/>
              </a:rPr>
              <a:t> samples</a:t>
            </a:r>
          </a:p>
        </p:txBody>
      </p:sp>
      <p:sp>
        <p:nvSpPr>
          <p:cNvPr id="7" name="TextBox 6">
            <a:extLst>
              <a:ext uri="{FF2B5EF4-FFF2-40B4-BE49-F238E27FC236}">
                <a16:creationId xmlns:a16="http://schemas.microsoft.com/office/drawing/2014/main" id="{D1822331-6DEA-BAE8-0BFA-278C4B9ED356}"/>
              </a:ext>
            </a:extLst>
          </p:cNvPr>
          <p:cNvSpPr txBox="1"/>
          <p:nvPr/>
        </p:nvSpPr>
        <p:spPr>
          <a:xfrm>
            <a:off x="6649489" y="3455500"/>
            <a:ext cx="2327086" cy="1016625"/>
          </a:xfrm>
          <a:prstGeom prst="rect">
            <a:avLst/>
          </a:prstGeom>
          <a:noFill/>
        </p:spPr>
        <p:txBody>
          <a:bodyPr wrap="square" rtlCol="0">
            <a:spAutoFit/>
          </a:bodyPr>
          <a:lstStyle/>
          <a:p>
            <a:r>
              <a:rPr lang="en-US" sz="2002" dirty="0">
                <a:solidFill>
                  <a:schemeClr val="bg1"/>
                </a:solidFill>
                <a:cs typeface="Arial" panose="020B0604020202020204" pitchFamily="34" charset="0"/>
              </a:rPr>
              <a:t>To model landscapes and process results  </a:t>
            </a:r>
            <a:r>
              <a:rPr lang="en-US" sz="2002" i="1" dirty="0">
                <a:solidFill>
                  <a:schemeClr val="accent1"/>
                </a:solidFill>
                <a:cs typeface="Arial" panose="020B0604020202020204" pitchFamily="34" charset="0"/>
              </a:rPr>
              <a:t>(late-May release)</a:t>
            </a:r>
          </a:p>
        </p:txBody>
      </p:sp>
      <p:pic>
        <p:nvPicPr>
          <p:cNvPr id="10" name="Picture 9" descr="A qr code on a white background&#10;&#10;AI-generated content may be incorrect.">
            <a:extLst>
              <a:ext uri="{FF2B5EF4-FFF2-40B4-BE49-F238E27FC236}">
                <a16:creationId xmlns:a16="http://schemas.microsoft.com/office/drawing/2014/main" id="{5441FA6F-6CAF-CBE3-3DF4-8FB2AC6D53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49489" y="1457060"/>
            <a:ext cx="1843289" cy="1843289"/>
          </a:xfrm>
          <a:prstGeom prst="rect">
            <a:avLst/>
          </a:prstGeom>
        </p:spPr>
      </p:pic>
      <p:pic>
        <p:nvPicPr>
          <p:cNvPr id="13" name="Picture 12" descr="A qr code on a white background&#10;&#10;AI-generated content may be incorrect.">
            <a:extLst>
              <a:ext uri="{FF2B5EF4-FFF2-40B4-BE49-F238E27FC236}">
                <a16:creationId xmlns:a16="http://schemas.microsoft.com/office/drawing/2014/main" id="{9DBBC6EA-4E66-2430-83E0-CC7358BA36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1372" y="1457059"/>
            <a:ext cx="1843290" cy="1843290"/>
          </a:xfrm>
          <a:prstGeom prst="rect">
            <a:avLst/>
          </a:prstGeom>
        </p:spPr>
      </p:pic>
      <p:pic>
        <p:nvPicPr>
          <p:cNvPr id="15" name="Picture 14" descr="A qr code on a white background&#10;&#10;AI-generated content may be incorrect.">
            <a:extLst>
              <a:ext uri="{FF2B5EF4-FFF2-40B4-BE49-F238E27FC236}">
                <a16:creationId xmlns:a16="http://schemas.microsoft.com/office/drawing/2014/main" id="{D7815762-8AD5-F6B5-E003-18507A2703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5431" y="1450322"/>
            <a:ext cx="1843289" cy="1843289"/>
          </a:xfrm>
          <a:prstGeom prst="rect">
            <a:avLst/>
          </a:prstGeom>
        </p:spPr>
      </p:pic>
      <p:sp>
        <p:nvSpPr>
          <p:cNvPr id="16" name="TextBox 15">
            <a:extLst>
              <a:ext uri="{FF2B5EF4-FFF2-40B4-BE49-F238E27FC236}">
                <a16:creationId xmlns:a16="http://schemas.microsoft.com/office/drawing/2014/main" id="{64C6DC29-37A5-031C-132C-E8EFAB4E5373}"/>
              </a:ext>
            </a:extLst>
          </p:cNvPr>
          <p:cNvSpPr txBox="1"/>
          <p:nvPr/>
        </p:nvSpPr>
        <p:spPr>
          <a:xfrm>
            <a:off x="1761372" y="3457265"/>
            <a:ext cx="1967062" cy="1324722"/>
          </a:xfrm>
          <a:prstGeom prst="rect">
            <a:avLst/>
          </a:prstGeom>
          <a:noFill/>
        </p:spPr>
        <p:txBody>
          <a:bodyPr wrap="square" rtlCol="0">
            <a:spAutoFit/>
          </a:bodyPr>
          <a:lstStyle/>
          <a:p>
            <a:r>
              <a:rPr lang="en-US" sz="2002" dirty="0">
                <a:solidFill>
                  <a:schemeClr val="bg1"/>
                </a:solidFill>
                <a:cs typeface="Arial" panose="020B0604020202020204" pitchFamily="34" charset="0"/>
              </a:rPr>
              <a:t>All the background science and resources</a:t>
            </a:r>
          </a:p>
        </p:txBody>
      </p:sp>
      <p:pic>
        <p:nvPicPr>
          <p:cNvPr id="18" name="Picture 17" descr="A logo with a circle and text&#10;&#10;AI-generated content may be incorrect.">
            <a:extLst>
              <a:ext uri="{FF2B5EF4-FFF2-40B4-BE49-F238E27FC236}">
                <a16:creationId xmlns:a16="http://schemas.microsoft.com/office/drawing/2014/main" id="{444B0EE4-651E-6D94-C27D-6F64DACB03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64626" y="524239"/>
            <a:ext cx="1419015" cy="752241"/>
          </a:xfrm>
          <a:prstGeom prst="rect">
            <a:avLst/>
          </a:prstGeom>
        </p:spPr>
      </p:pic>
      <p:pic>
        <p:nvPicPr>
          <p:cNvPr id="24" name="Picture 23" descr="A black background with colorful letters&#10;&#10;AI-generated content may be incorrect.">
            <a:extLst>
              <a:ext uri="{FF2B5EF4-FFF2-40B4-BE49-F238E27FC236}">
                <a16:creationId xmlns:a16="http://schemas.microsoft.com/office/drawing/2014/main" id="{40A50CAD-C9E0-4C1F-8E95-437C0FF4C6D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458901" y="758281"/>
            <a:ext cx="2260333" cy="379608"/>
          </a:xfrm>
          <a:prstGeom prst="rect">
            <a:avLst/>
          </a:prstGeom>
        </p:spPr>
      </p:pic>
    </p:spTree>
    <p:extLst>
      <p:ext uri="{BB962C8B-B14F-4D97-AF65-F5344CB8AC3E}">
        <p14:creationId xmlns:p14="http://schemas.microsoft.com/office/powerpoint/2010/main" val="162416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card with a qr code&#10;&#10;AI-generated content may be incorrect.">
            <a:extLst>
              <a:ext uri="{FF2B5EF4-FFF2-40B4-BE49-F238E27FC236}">
                <a16:creationId xmlns:a16="http://schemas.microsoft.com/office/drawing/2014/main" id="{30FC6F84-9715-85FC-BD3F-5EF858A6B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2109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EFCA-8814-4398-87A3-B683560CFCFD}"/>
              </a:ext>
            </a:extLst>
          </p:cNvPr>
          <p:cNvSpPr>
            <a:spLocks noGrp="1"/>
          </p:cNvSpPr>
          <p:nvPr>
            <p:ph type="ctrTitle"/>
          </p:nvPr>
        </p:nvSpPr>
        <p:spPr>
          <a:xfrm>
            <a:off x="320293" y="1277202"/>
            <a:ext cx="7930032" cy="1153507"/>
          </a:xfrm>
        </p:spPr>
        <p:txBody>
          <a:bodyPr>
            <a:normAutofit/>
          </a:bodyPr>
          <a:lstStyle/>
          <a:p>
            <a:r>
              <a:rPr lang="en-AU" sz="3600" dirty="0"/>
              <a:t>Intelligent mineral exploration using ultrafine soils and data integration</a:t>
            </a:r>
            <a:endParaRPr lang="en-AU" dirty="0"/>
          </a:p>
        </p:txBody>
      </p:sp>
      <p:sp>
        <p:nvSpPr>
          <p:cNvPr id="4" name="Subtitle 2">
            <a:extLst>
              <a:ext uri="{FF2B5EF4-FFF2-40B4-BE49-F238E27FC236}">
                <a16:creationId xmlns:a16="http://schemas.microsoft.com/office/drawing/2014/main" id="{2DA4A7D7-EE96-4AE3-89D7-9EA27711B4C9}"/>
              </a:ext>
            </a:extLst>
          </p:cNvPr>
          <p:cNvSpPr txBox="1">
            <a:spLocks/>
          </p:cNvSpPr>
          <p:nvPr/>
        </p:nvSpPr>
        <p:spPr>
          <a:xfrm>
            <a:off x="328467" y="3240784"/>
            <a:ext cx="7200800" cy="273948"/>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600"/>
              </a:spcBef>
              <a:buFont typeface="Arial" pitchFamily="34" charset="0"/>
              <a:buNone/>
              <a:defRPr sz="2000" b="0" kern="1200">
                <a:solidFill>
                  <a:schemeClr val="accent3"/>
                </a:solidFill>
                <a:latin typeface="+mn-lt"/>
                <a:ea typeface="+mn-ea"/>
                <a:cs typeface="+mn-cs"/>
              </a:defRPr>
            </a:lvl1pPr>
            <a:lvl2pPr marL="457200" indent="0" algn="ctr"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Calibri"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Calibri"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Calibri" pitchFamily="34" charset="0"/>
              <a:buNone/>
              <a:tabLst/>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AU" dirty="0"/>
              <a:t>Ryan Noble (on behalf of the UltraFine+® Team)</a:t>
            </a:r>
          </a:p>
          <a:p>
            <a:endParaRPr lang="en-AU" dirty="0"/>
          </a:p>
          <a:p>
            <a:endParaRPr lang="en-AU" dirty="0"/>
          </a:p>
        </p:txBody>
      </p:sp>
      <p:sp>
        <p:nvSpPr>
          <p:cNvPr id="5" name="Subtitle 2">
            <a:extLst>
              <a:ext uri="{FF2B5EF4-FFF2-40B4-BE49-F238E27FC236}">
                <a16:creationId xmlns:a16="http://schemas.microsoft.com/office/drawing/2014/main" id="{CB86ADBF-9DBE-4137-8397-6457B8DC8D71}"/>
              </a:ext>
            </a:extLst>
          </p:cNvPr>
          <p:cNvSpPr txBox="1">
            <a:spLocks/>
          </p:cNvSpPr>
          <p:nvPr/>
        </p:nvSpPr>
        <p:spPr>
          <a:xfrm>
            <a:off x="320293" y="3592350"/>
            <a:ext cx="7200800" cy="27394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itchFamily="34" charset="0"/>
              <a:buNone/>
              <a:defRPr sz="2000" b="0" kern="1200">
                <a:solidFill>
                  <a:schemeClr val="accent3"/>
                </a:solidFill>
                <a:latin typeface="+mn-lt"/>
                <a:ea typeface="+mn-ea"/>
                <a:cs typeface="+mn-cs"/>
              </a:defRPr>
            </a:lvl1pPr>
            <a:lvl2pPr marL="457200" indent="0" algn="ctr"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Calibri"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Calibri"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Calibri" pitchFamily="34" charset="0"/>
              <a:buNone/>
              <a:tabLst/>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AU" sz="1600" dirty="0"/>
              <a:t>May 2025</a:t>
            </a:r>
          </a:p>
          <a:p>
            <a:endParaRPr lang="en-AU" sz="1600" dirty="0"/>
          </a:p>
          <a:p>
            <a:endParaRPr lang="en-AU" sz="1600" dirty="0"/>
          </a:p>
        </p:txBody>
      </p:sp>
      <p:pic>
        <p:nvPicPr>
          <p:cNvPr id="6" name="Picture 5">
            <a:extLst>
              <a:ext uri="{FF2B5EF4-FFF2-40B4-BE49-F238E27FC236}">
                <a16:creationId xmlns:a16="http://schemas.microsoft.com/office/drawing/2014/main" id="{35600703-9881-EDFE-9FFB-B3422A9DFF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0396" y="4020563"/>
            <a:ext cx="2311953" cy="943338"/>
          </a:xfrm>
          <a:prstGeom prst="rect">
            <a:avLst/>
          </a:prstGeom>
        </p:spPr>
      </p:pic>
    </p:spTree>
    <p:extLst>
      <p:ext uri="{BB962C8B-B14F-4D97-AF65-F5344CB8AC3E}">
        <p14:creationId xmlns:p14="http://schemas.microsoft.com/office/powerpoint/2010/main" val="156020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9E4FA-CA97-BD30-8BEF-5A0D24D74C82}"/>
            </a:ext>
          </a:extLst>
        </p:cNvPr>
        <p:cNvGrpSpPr/>
        <p:nvPr/>
      </p:nvGrpSpPr>
      <p:grpSpPr>
        <a:xfrm>
          <a:off x="0" y="0"/>
          <a:ext cx="0" cy="0"/>
          <a:chOff x="0" y="0"/>
          <a:chExt cx="0" cy="0"/>
        </a:xfrm>
      </p:grpSpPr>
      <p:pic>
        <p:nvPicPr>
          <p:cNvPr id="8" name="Picture 7" descr="A close-up of a person smiling&#10;&#10;AI-generated content may be incorrect.">
            <a:extLst>
              <a:ext uri="{FF2B5EF4-FFF2-40B4-BE49-F238E27FC236}">
                <a16:creationId xmlns:a16="http://schemas.microsoft.com/office/drawing/2014/main" id="{DD3CFA89-7365-3471-BAB2-553C525129D1}"/>
              </a:ext>
            </a:extLst>
          </p:cNvPr>
          <p:cNvPicPr>
            <a:picLocks noChangeAspect="1"/>
          </p:cNvPicPr>
          <p:nvPr/>
        </p:nvPicPr>
        <p:blipFill>
          <a:blip r:embed="rId3">
            <a:extLst>
              <a:ext uri="{BEBA8EAE-BF5A-486C-A8C5-ECC9F3942E4B}">
                <a14:imgProps xmlns:a14="http://schemas.microsoft.com/office/drawing/2010/main">
                  <a14:imgLayer r:embed="rId4">
                    <a14:imgEffect>
                      <a14:saturation sat="80000"/>
                    </a14:imgEffect>
                    <a14:imgEffect>
                      <a14:brightnessContrast bright="-10000" contrast="-10000"/>
                    </a14:imgEffect>
                  </a14:imgLayer>
                </a14:imgProps>
              </a:ext>
              <a:ext uri="{28A0092B-C50C-407E-A947-70E740481C1C}">
                <a14:useLocalDpi xmlns:a14="http://schemas.microsoft.com/office/drawing/2010/main" val="0"/>
              </a:ext>
            </a:extLst>
          </a:blip>
          <a:srcRect b="2544"/>
          <a:stretch/>
        </p:blipFill>
        <p:spPr>
          <a:xfrm rot="21293859">
            <a:off x="2168757" y="1350650"/>
            <a:ext cx="2005833" cy="2728135"/>
          </a:xfrm>
          <a:prstGeom prst="rect">
            <a:avLst/>
          </a:prstGeom>
        </p:spPr>
      </p:pic>
      <p:pic>
        <p:nvPicPr>
          <p:cNvPr id="3" name="Picture 2" descr="A book cover with a cartoon character&#10;&#10;Description automatically generated with low confidence">
            <a:extLst>
              <a:ext uri="{FF2B5EF4-FFF2-40B4-BE49-F238E27FC236}">
                <a16:creationId xmlns:a16="http://schemas.microsoft.com/office/drawing/2014/main" id="{0DD7ACD4-9B11-2511-4DA8-56B0F5B07F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834692">
            <a:off x="5232000" y="1194744"/>
            <a:ext cx="2413720" cy="3039949"/>
          </a:xfrm>
          <a:prstGeom prst="rect">
            <a:avLst/>
          </a:prstGeom>
        </p:spPr>
      </p:pic>
      <p:sp>
        <p:nvSpPr>
          <p:cNvPr id="2" name="Title 6">
            <a:extLst>
              <a:ext uri="{FF2B5EF4-FFF2-40B4-BE49-F238E27FC236}">
                <a16:creationId xmlns:a16="http://schemas.microsoft.com/office/drawing/2014/main" id="{808AF647-30C8-BEC6-FCDF-FBB062D30D81}"/>
              </a:ext>
            </a:extLst>
          </p:cNvPr>
          <p:cNvSpPr>
            <a:spLocks noGrp="1"/>
          </p:cNvSpPr>
          <p:nvPr>
            <p:ph type="title"/>
          </p:nvPr>
        </p:nvSpPr>
        <p:spPr>
          <a:xfrm>
            <a:off x="251520" y="242243"/>
            <a:ext cx="8640960" cy="639365"/>
          </a:xfrm>
        </p:spPr>
        <p:txBody>
          <a:bodyPr/>
          <a:lstStyle/>
          <a:p>
            <a:r>
              <a:rPr lang="en-AU" dirty="0"/>
              <a:t>2005</a:t>
            </a:r>
          </a:p>
        </p:txBody>
      </p:sp>
    </p:spTree>
    <p:extLst>
      <p:ext uri="{BB962C8B-B14F-4D97-AF65-F5344CB8AC3E}">
        <p14:creationId xmlns:p14="http://schemas.microsoft.com/office/powerpoint/2010/main" val="292325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8C014C-2D6C-E79D-1A47-55EFB6BD54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3271" y="1439287"/>
            <a:ext cx="2862199" cy="2264923"/>
          </a:xfrm>
          <a:prstGeom prst="rect">
            <a:avLst/>
          </a:prstGeom>
        </p:spPr>
      </p:pic>
      <p:pic>
        <p:nvPicPr>
          <p:cNvPr id="3" name="Picture 2">
            <a:extLst>
              <a:ext uri="{FF2B5EF4-FFF2-40B4-BE49-F238E27FC236}">
                <a16:creationId xmlns:a16="http://schemas.microsoft.com/office/drawing/2014/main" id="{0CA53F70-D8C8-4455-95EE-373F9F36A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5257" y="1439287"/>
            <a:ext cx="4026530" cy="2264923"/>
          </a:xfrm>
          <a:prstGeom prst="rect">
            <a:avLst/>
          </a:prstGeom>
        </p:spPr>
      </p:pic>
    </p:spTree>
    <p:extLst>
      <p:ext uri="{BB962C8B-B14F-4D97-AF65-F5344CB8AC3E}">
        <p14:creationId xmlns:p14="http://schemas.microsoft.com/office/powerpoint/2010/main" val="91470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4">
            <a:extLst>
              <a:ext uri="{FF2B5EF4-FFF2-40B4-BE49-F238E27FC236}">
                <a16:creationId xmlns:a16="http://schemas.microsoft.com/office/drawing/2014/main" id="{3E737887-284B-4956-9C67-A7142490257B}"/>
              </a:ext>
            </a:extLst>
          </p:cNvPr>
          <p:cNvGraphicFramePr>
            <a:graphicFrameLocks/>
          </p:cNvGraphicFramePr>
          <p:nvPr>
            <p:extLst>
              <p:ext uri="{D42A27DB-BD31-4B8C-83A1-F6EECF244321}">
                <p14:modId xmlns:p14="http://schemas.microsoft.com/office/powerpoint/2010/main" val="423592811"/>
              </p:ext>
            </p:extLst>
          </p:nvPr>
        </p:nvGraphicFramePr>
        <p:xfrm>
          <a:off x="4109813" y="2683925"/>
          <a:ext cx="4695519" cy="1584960"/>
        </p:xfrm>
        <a:graphic>
          <a:graphicData uri="http://schemas.openxmlformats.org/drawingml/2006/table">
            <a:tbl>
              <a:tblPr firstRow="1" bandRow="1">
                <a:tableStyleId>{5C22544A-7EE6-4342-B048-85BDC9FD1C3A}</a:tableStyleId>
              </a:tblPr>
              <a:tblGrid>
                <a:gridCol w="2041244">
                  <a:extLst>
                    <a:ext uri="{9D8B030D-6E8A-4147-A177-3AD203B41FA5}">
                      <a16:colId xmlns:a16="http://schemas.microsoft.com/office/drawing/2014/main" val="20000"/>
                    </a:ext>
                  </a:extLst>
                </a:gridCol>
                <a:gridCol w="1023031">
                  <a:extLst>
                    <a:ext uri="{9D8B030D-6E8A-4147-A177-3AD203B41FA5}">
                      <a16:colId xmlns:a16="http://schemas.microsoft.com/office/drawing/2014/main" val="20001"/>
                    </a:ext>
                  </a:extLst>
                </a:gridCol>
                <a:gridCol w="1631244">
                  <a:extLst>
                    <a:ext uri="{9D8B030D-6E8A-4147-A177-3AD203B41FA5}">
                      <a16:colId xmlns:a16="http://schemas.microsoft.com/office/drawing/2014/main" val="20002"/>
                    </a:ext>
                  </a:extLst>
                </a:gridCol>
              </a:tblGrid>
              <a:tr h="537860">
                <a:tc>
                  <a:txBody>
                    <a:bodyPr/>
                    <a:lstStyle/>
                    <a:p>
                      <a:r>
                        <a:rPr lang="en-AU" sz="1600" dirty="0"/>
                        <a:t>Mineral</a:t>
                      </a:r>
                      <a:r>
                        <a:rPr lang="en-AU" sz="1600" baseline="0" dirty="0"/>
                        <a:t> </a:t>
                      </a:r>
                      <a:endParaRPr lang="en-AU" sz="1600" dirty="0"/>
                    </a:p>
                  </a:txBody>
                  <a:tcPr/>
                </a:tc>
                <a:tc>
                  <a:txBody>
                    <a:bodyPr/>
                    <a:lstStyle/>
                    <a:p>
                      <a:r>
                        <a:rPr lang="en-AU" sz="1600"/>
                        <a:t>Diameter (µm)</a:t>
                      </a:r>
                    </a:p>
                  </a:txBody>
                  <a:tcPr/>
                </a:tc>
                <a:tc>
                  <a:txBody>
                    <a:bodyPr/>
                    <a:lstStyle/>
                    <a:p>
                      <a:r>
                        <a:rPr lang="en-AU" sz="1600" dirty="0"/>
                        <a:t>Surface area (m</a:t>
                      </a:r>
                      <a:r>
                        <a:rPr lang="en-AU" sz="1600" baseline="30000" dirty="0"/>
                        <a:t>2</a:t>
                      </a:r>
                      <a:r>
                        <a:rPr lang="en-AU" sz="1600" dirty="0"/>
                        <a:t>/g)</a:t>
                      </a:r>
                    </a:p>
                  </a:txBody>
                  <a:tcPr/>
                </a:tc>
                <a:extLst>
                  <a:ext uri="{0D108BD9-81ED-4DB2-BD59-A6C34878D82A}">
                    <a16:rowId xmlns:a16="http://schemas.microsoft.com/office/drawing/2014/main" val="10000"/>
                  </a:ext>
                </a:extLst>
              </a:tr>
              <a:tr h="311392">
                <a:tc>
                  <a:txBody>
                    <a:bodyPr/>
                    <a:lstStyle/>
                    <a:p>
                      <a:r>
                        <a:rPr lang="en-AU" sz="1600"/>
                        <a:t>Sand</a:t>
                      </a:r>
                    </a:p>
                  </a:txBody>
                  <a:tcPr/>
                </a:tc>
                <a:tc>
                  <a:txBody>
                    <a:bodyPr/>
                    <a:lstStyle/>
                    <a:p>
                      <a:r>
                        <a:rPr lang="en-AU" sz="1600" dirty="0"/>
                        <a:t>50-2000 </a:t>
                      </a:r>
                    </a:p>
                  </a:txBody>
                  <a:tcPr/>
                </a:tc>
                <a:tc>
                  <a:txBody>
                    <a:bodyPr/>
                    <a:lstStyle/>
                    <a:p>
                      <a:r>
                        <a:rPr lang="en-AU" sz="1600"/>
                        <a:t>0.04</a:t>
                      </a:r>
                    </a:p>
                  </a:txBody>
                  <a:tcPr/>
                </a:tc>
                <a:extLst>
                  <a:ext uri="{0D108BD9-81ED-4DB2-BD59-A6C34878D82A}">
                    <a16:rowId xmlns:a16="http://schemas.microsoft.com/office/drawing/2014/main" val="10001"/>
                  </a:ext>
                </a:extLst>
              </a:tr>
              <a:tr h="311392">
                <a:tc>
                  <a:txBody>
                    <a:bodyPr/>
                    <a:lstStyle/>
                    <a:p>
                      <a:r>
                        <a:rPr lang="en-AU" sz="1600"/>
                        <a:t>Silt</a:t>
                      </a:r>
                    </a:p>
                  </a:txBody>
                  <a:tcPr/>
                </a:tc>
                <a:tc>
                  <a:txBody>
                    <a:bodyPr/>
                    <a:lstStyle/>
                    <a:p>
                      <a:r>
                        <a:rPr lang="en-AU" sz="1600"/>
                        <a:t>2-50</a:t>
                      </a:r>
                    </a:p>
                  </a:txBody>
                  <a:tcPr/>
                </a:tc>
                <a:tc>
                  <a:txBody>
                    <a:bodyPr/>
                    <a:lstStyle/>
                    <a:p>
                      <a:r>
                        <a:rPr lang="en-AU" sz="1600">
                          <a:solidFill>
                            <a:schemeClr val="tx1"/>
                          </a:solidFill>
                        </a:rPr>
                        <a:t>0.1</a:t>
                      </a:r>
                    </a:p>
                  </a:txBody>
                  <a:tcPr/>
                </a:tc>
                <a:extLst>
                  <a:ext uri="{0D108BD9-81ED-4DB2-BD59-A6C34878D82A}">
                    <a16:rowId xmlns:a16="http://schemas.microsoft.com/office/drawing/2014/main" val="10002"/>
                  </a:ext>
                </a:extLst>
              </a:tr>
              <a:tr h="311392">
                <a:tc>
                  <a:txBody>
                    <a:bodyPr/>
                    <a:lstStyle/>
                    <a:p>
                      <a:r>
                        <a:rPr lang="en-AU" sz="1600" b="1" dirty="0"/>
                        <a:t>CLAYS (fine fractions)</a:t>
                      </a:r>
                    </a:p>
                  </a:txBody>
                  <a:tcPr/>
                </a:tc>
                <a:tc>
                  <a:txBody>
                    <a:bodyPr/>
                    <a:lstStyle/>
                    <a:p>
                      <a:r>
                        <a:rPr lang="en-AU" sz="1600" b="1"/>
                        <a:t>&lt; 2</a:t>
                      </a:r>
                    </a:p>
                  </a:txBody>
                  <a:tcPr/>
                </a:tc>
                <a:tc>
                  <a:txBody>
                    <a:bodyPr/>
                    <a:lstStyle/>
                    <a:p>
                      <a:r>
                        <a:rPr lang="en-AU" sz="1600" b="1" dirty="0"/>
                        <a:t>5 – 800</a:t>
                      </a:r>
                    </a:p>
                  </a:txBody>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D2B72EAF-A0FB-4953-A4B7-CFE09A50EC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995" t="1518" r="26520" b="44686"/>
          <a:stretch/>
        </p:blipFill>
        <p:spPr>
          <a:xfrm>
            <a:off x="563612" y="1832896"/>
            <a:ext cx="2500039" cy="2470472"/>
          </a:xfrm>
          <a:prstGeom prst="rect">
            <a:avLst/>
          </a:prstGeom>
        </p:spPr>
      </p:pic>
      <p:pic>
        <p:nvPicPr>
          <p:cNvPr id="43" name="Picture 42">
            <a:extLst>
              <a:ext uri="{FF2B5EF4-FFF2-40B4-BE49-F238E27FC236}">
                <a16:creationId xmlns:a16="http://schemas.microsoft.com/office/drawing/2014/main" id="{3FA1CE45-CD80-4FB6-9000-EC69CEF7EEE5}"/>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27890" t="1260" r="26659" b="44986"/>
          <a:stretch/>
        </p:blipFill>
        <p:spPr>
          <a:xfrm>
            <a:off x="563612" y="1830351"/>
            <a:ext cx="2500040" cy="2470473"/>
          </a:xfrm>
          <a:prstGeom prst="rect">
            <a:avLst/>
          </a:prstGeom>
        </p:spPr>
      </p:pic>
      <p:grpSp>
        <p:nvGrpSpPr>
          <p:cNvPr id="28" name="Group 27">
            <a:extLst>
              <a:ext uri="{FF2B5EF4-FFF2-40B4-BE49-F238E27FC236}">
                <a16:creationId xmlns:a16="http://schemas.microsoft.com/office/drawing/2014/main" id="{90A4FFE6-E5ED-483F-8E41-0AC18BFC1373}"/>
              </a:ext>
            </a:extLst>
          </p:cNvPr>
          <p:cNvGrpSpPr/>
          <p:nvPr/>
        </p:nvGrpSpPr>
        <p:grpSpPr>
          <a:xfrm>
            <a:off x="920676" y="2335777"/>
            <a:ext cx="1886789" cy="1431985"/>
            <a:chOff x="3922431" y="1258383"/>
            <a:chExt cx="1437759" cy="1091192"/>
          </a:xfrm>
        </p:grpSpPr>
        <p:sp>
          <p:nvSpPr>
            <p:cNvPr id="15" name="TextBox 14">
              <a:extLst>
                <a:ext uri="{FF2B5EF4-FFF2-40B4-BE49-F238E27FC236}">
                  <a16:creationId xmlns:a16="http://schemas.microsoft.com/office/drawing/2014/main" id="{856F39C0-5A6E-40E1-8559-C45C48D9137D}"/>
                </a:ext>
              </a:extLst>
            </p:cNvPr>
            <p:cNvSpPr txBox="1"/>
            <p:nvPr/>
          </p:nvSpPr>
          <p:spPr>
            <a:xfrm>
              <a:off x="4659357" y="1420648"/>
              <a:ext cx="700833" cy="276999"/>
            </a:xfrm>
            <a:prstGeom prst="rect">
              <a:avLst/>
            </a:prstGeom>
            <a:noFill/>
          </p:spPr>
          <p:txBody>
            <a:bodyPr wrap="none" rtlCol="0">
              <a:spAutoFit/>
            </a:bodyPr>
            <a:lstStyle/>
            <a:p>
              <a:r>
                <a:rPr lang="en-AU" sz="1200">
                  <a:solidFill>
                    <a:schemeClr val="bg1"/>
                  </a:solidFill>
                </a:rPr>
                <a:t>&lt;0.2 µm</a:t>
              </a:r>
            </a:p>
          </p:txBody>
        </p:sp>
        <p:sp>
          <p:nvSpPr>
            <p:cNvPr id="16" name="TextBox 15">
              <a:extLst>
                <a:ext uri="{FF2B5EF4-FFF2-40B4-BE49-F238E27FC236}">
                  <a16:creationId xmlns:a16="http://schemas.microsoft.com/office/drawing/2014/main" id="{D489D1D5-0708-4FDD-94F9-0653516BEAC6}"/>
                </a:ext>
              </a:extLst>
            </p:cNvPr>
            <p:cNvSpPr txBox="1"/>
            <p:nvPr/>
          </p:nvSpPr>
          <p:spPr>
            <a:xfrm>
              <a:off x="4127801" y="2072576"/>
              <a:ext cx="1063112" cy="276999"/>
            </a:xfrm>
            <a:prstGeom prst="rect">
              <a:avLst/>
            </a:prstGeom>
            <a:noFill/>
          </p:spPr>
          <p:txBody>
            <a:bodyPr wrap="none" rtlCol="0">
              <a:spAutoFit/>
            </a:bodyPr>
            <a:lstStyle/>
            <a:p>
              <a:r>
                <a:rPr lang="en-AU" sz="1200">
                  <a:solidFill>
                    <a:schemeClr val="bg1"/>
                  </a:solidFill>
                </a:rPr>
                <a:t>2 µm - 0.2 µm</a:t>
              </a:r>
            </a:p>
          </p:txBody>
        </p:sp>
        <p:sp>
          <p:nvSpPr>
            <p:cNvPr id="17" name="TextBox 16">
              <a:extLst>
                <a:ext uri="{FF2B5EF4-FFF2-40B4-BE49-F238E27FC236}">
                  <a16:creationId xmlns:a16="http://schemas.microsoft.com/office/drawing/2014/main" id="{5D5E74AE-94EC-4656-BC9B-3EB009552F8E}"/>
                </a:ext>
              </a:extLst>
            </p:cNvPr>
            <p:cNvSpPr txBox="1"/>
            <p:nvPr/>
          </p:nvSpPr>
          <p:spPr>
            <a:xfrm>
              <a:off x="3922431" y="1258383"/>
              <a:ext cx="585417" cy="646331"/>
            </a:xfrm>
            <a:prstGeom prst="rect">
              <a:avLst/>
            </a:prstGeom>
            <a:noFill/>
          </p:spPr>
          <p:txBody>
            <a:bodyPr wrap="none" rtlCol="0">
              <a:spAutoFit/>
            </a:bodyPr>
            <a:lstStyle/>
            <a:p>
              <a:pPr algn="ctr"/>
              <a:r>
                <a:rPr lang="en-AU" sz="1200">
                  <a:solidFill>
                    <a:schemeClr val="bg1"/>
                  </a:solidFill>
                </a:rPr>
                <a:t>53 µm</a:t>
              </a:r>
            </a:p>
            <a:p>
              <a:pPr algn="ctr"/>
              <a:r>
                <a:rPr lang="en-AU" sz="1200">
                  <a:solidFill>
                    <a:schemeClr val="bg1"/>
                  </a:solidFill>
                </a:rPr>
                <a:t>-</a:t>
              </a:r>
            </a:p>
            <a:p>
              <a:pPr algn="ctr"/>
              <a:r>
                <a:rPr lang="en-AU" sz="1200">
                  <a:solidFill>
                    <a:schemeClr val="bg1"/>
                  </a:solidFill>
                </a:rPr>
                <a:t>2 µm</a:t>
              </a:r>
            </a:p>
          </p:txBody>
        </p:sp>
      </p:grpSp>
      <p:sp>
        <p:nvSpPr>
          <p:cNvPr id="36" name="TextBox 35">
            <a:extLst>
              <a:ext uri="{FF2B5EF4-FFF2-40B4-BE49-F238E27FC236}">
                <a16:creationId xmlns:a16="http://schemas.microsoft.com/office/drawing/2014/main" id="{2B8075D1-B7A8-46E7-BBEC-CE5C2CA212BE}"/>
              </a:ext>
            </a:extLst>
          </p:cNvPr>
          <p:cNvSpPr txBox="1"/>
          <p:nvPr/>
        </p:nvSpPr>
        <p:spPr>
          <a:xfrm>
            <a:off x="623084" y="3969322"/>
            <a:ext cx="654205" cy="307777"/>
          </a:xfrm>
          <a:prstGeom prst="rect">
            <a:avLst/>
          </a:prstGeom>
          <a:noFill/>
        </p:spPr>
        <p:txBody>
          <a:bodyPr wrap="square">
            <a:spAutoFit/>
          </a:bodyPr>
          <a:lstStyle/>
          <a:p>
            <a:r>
              <a:rPr lang="en-AU" sz="1400" b="0"/>
              <a:t>n=14</a:t>
            </a:r>
            <a:endParaRPr lang="en-AU" sz="1400"/>
          </a:p>
        </p:txBody>
      </p:sp>
      <p:pic>
        <p:nvPicPr>
          <p:cNvPr id="5" name="Picture 3" descr="H:\Publications\Noble et al Explore Fine fraction gold\For publication\Fig 2.jpg">
            <a:extLst>
              <a:ext uri="{FF2B5EF4-FFF2-40B4-BE49-F238E27FC236}">
                <a16:creationId xmlns:a16="http://schemas.microsoft.com/office/drawing/2014/main" id="{052AFA9C-33B0-9FA2-89CC-973F3134F2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98323" y="361070"/>
            <a:ext cx="2564347" cy="1881498"/>
          </a:xfrm>
          <a:prstGeom prst="rect">
            <a:avLst/>
          </a:prstGeom>
          <a:noFill/>
        </p:spPr>
      </p:pic>
      <p:sp>
        <p:nvSpPr>
          <p:cNvPr id="6" name="Title 5">
            <a:extLst>
              <a:ext uri="{FF2B5EF4-FFF2-40B4-BE49-F238E27FC236}">
                <a16:creationId xmlns:a16="http://schemas.microsoft.com/office/drawing/2014/main" id="{29C2B967-3BF1-3D15-7991-80C8ACE5DFFB}"/>
              </a:ext>
            </a:extLst>
          </p:cNvPr>
          <p:cNvSpPr>
            <a:spLocks noGrp="1"/>
          </p:cNvSpPr>
          <p:nvPr>
            <p:ph type="title"/>
          </p:nvPr>
        </p:nvSpPr>
        <p:spPr/>
        <p:txBody>
          <a:bodyPr/>
          <a:lstStyle/>
          <a:p>
            <a:r>
              <a:rPr lang="en-AU" dirty="0"/>
              <a:t>2012</a:t>
            </a:r>
          </a:p>
        </p:txBody>
      </p:sp>
      <p:cxnSp>
        <p:nvCxnSpPr>
          <p:cNvPr id="10" name="Straight Arrow Connector 9">
            <a:extLst>
              <a:ext uri="{FF2B5EF4-FFF2-40B4-BE49-F238E27FC236}">
                <a16:creationId xmlns:a16="http://schemas.microsoft.com/office/drawing/2014/main" id="{2EBF680B-284E-0734-11D1-CD62EA2387FF}"/>
              </a:ext>
            </a:extLst>
          </p:cNvPr>
          <p:cNvCxnSpPr>
            <a:cxnSpLocks/>
            <a:stCxn id="24" idx="1"/>
          </p:cNvCxnSpPr>
          <p:nvPr/>
        </p:nvCxnSpPr>
        <p:spPr>
          <a:xfrm flipH="1" flipV="1">
            <a:off x="1802920" y="1960763"/>
            <a:ext cx="2306893" cy="151564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4" name="Straight Arrow Connector 3">
            <a:extLst>
              <a:ext uri="{FF2B5EF4-FFF2-40B4-BE49-F238E27FC236}">
                <a16:creationId xmlns:a16="http://schemas.microsoft.com/office/drawing/2014/main" id="{5733F59F-48DF-1612-B0B6-7F33BF2863A8}"/>
              </a:ext>
            </a:extLst>
          </p:cNvPr>
          <p:cNvCxnSpPr>
            <a:cxnSpLocks/>
          </p:cNvCxnSpPr>
          <p:nvPr/>
        </p:nvCxnSpPr>
        <p:spPr>
          <a:xfrm flipH="1" flipV="1">
            <a:off x="2940756" y="3183965"/>
            <a:ext cx="1169058" cy="9421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3411FB2-7028-BBB8-9FAC-FFE4BB54709B}"/>
              </a:ext>
            </a:extLst>
          </p:cNvPr>
          <p:cNvCxnSpPr>
            <a:cxnSpLocks/>
          </p:cNvCxnSpPr>
          <p:nvPr/>
        </p:nvCxnSpPr>
        <p:spPr>
          <a:xfrm flipH="1" flipV="1">
            <a:off x="2635956" y="3860971"/>
            <a:ext cx="1473857" cy="26939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08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D8A3-42A8-4129-126F-E54A2D74DD8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7B84CA9-8A26-9E41-97EA-F7C6372724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762" y="1025221"/>
            <a:ext cx="3812755" cy="1024322"/>
          </a:xfrm>
          <a:prstGeom prst="rect">
            <a:avLst/>
          </a:prstGeom>
          <a:solidFill>
            <a:schemeClr val="bg1"/>
          </a:solidFill>
        </p:spPr>
      </p:pic>
      <p:sp>
        <p:nvSpPr>
          <p:cNvPr id="48" name="TextBox 47">
            <a:extLst>
              <a:ext uri="{FF2B5EF4-FFF2-40B4-BE49-F238E27FC236}">
                <a16:creationId xmlns:a16="http://schemas.microsoft.com/office/drawing/2014/main" id="{1EEB1D7E-23CC-04B2-387C-EC7097D9B7CB}"/>
              </a:ext>
            </a:extLst>
          </p:cNvPr>
          <p:cNvSpPr txBox="1"/>
          <p:nvPr/>
        </p:nvSpPr>
        <p:spPr>
          <a:xfrm>
            <a:off x="251520" y="2341199"/>
            <a:ext cx="9394463" cy="523220"/>
          </a:xfrm>
          <a:prstGeom prst="rect">
            <a:avLst/>
          </a:prstGeom>
          <a:noFill/>
        </p:spPr>
        <p:txBody>
          <a:bodyPr wrap="square" rtlCol="0">
            <a:spAutoFit/>
          </a:bodyPr>
          <a:lstStyle/>
          <a:p>
            <a:r>
              <a:rPr lang="en-AU" sz="1400" b="1" dirty="0">
                <a:solidFill>
                  <a:schemeClr val="bg1"/>
                </a:solidFill>
              </a:rPr>
              <a:t>Outcomes = ↑ 250% Au and pathfinder elements, ↓ </a:t>
            </a:r>
            <a:r>
              <a:rPr lang="en-AU" sz="1400" b="1" dirty="0" err="1">
                <a:solidFill>
                  <a:schemeClr val="bg1"/>
                </a:solidFill>
              </a:rPr>
              <a:t>bdl</a:t>
            </a:r>
            <a:r>
              <a:rPr lang="en-AU" sz="1400" b="1" dirty="0">
                <a:solidFill>
                  <a:schemeClr val="bg1"/>
                </a:solidFill>
              </a:rPr>
              <a:t> especially for Au</a:t>
            </a:r>
          </a:p>
          <a:p>
            <a:r>
              <a:rPr lang="en-AU" sz="1400" b="1" dirty="0">
                <a:solidFill>
                  <a:schemeClr val="bg1"/>
                </a:solidFill>
              </a:rPr>
              <a:t>	added Pd and Pt and ok for REE and </a:t>
            </a:r>
            <a:r>
              <a:rPr lang="en-AU" sz="1400" b="1" dirty="0" err="1">
                <a:solidFill>
                  <a:schemeClr val="bg1"/>
                </a:solidFill>
              </a:rPr>
              <a:t>resistates</a:t>
            </a:r>
            <a:endParaRPr lang="en-AU" sz="1400" b="1" dirty="0">
              <a:solidFill>
                <a:schemeClr val="bg1"/>
              </a:solidFill>
            </a:endParaRPr>
          </a:p>
        </p:txBody>
      </p:sp>
      <p:sp>
        <p:nvSpPr>
          <p:cNvPr id="51" name="Title 50">
            <a:extLst>
              <a:ext uri="{FF2B5EF4-FFF2-40B4-BE49-F238E27FC236}">
                <a16:creationId xmlns:a16="http://schemas.microsoft.com/office/drawing/2014/main" id="{6A62FE80-68EB-211B-9DBA-E25FFFA2C03F}"/>
              </a:ext>
            </a:extLst>
          </p:cNvPr>
          <p:cNvSpPr>
            <a:spLocks noGrp="1"/>
          </p:cNvSpPr>
          <p:nvPr>
            <p:ph type="title"/>
          </p:nvPr>
        </p:nvSpPr>
        <p:spPr/>
        <p:txBody>
          <a:bodyPr>
            <a:normAutofit/>
          </a:bodyPr>
          <a:lstStyle/>
          <a:p>
            <a:r>
              <a:rPr lang="en-AU" sz="3600" dirty="0"/>
              <a:t>2018</a:t>
            </a:r>
            <a:endParaRPr lang="en-AU" dirty="0"/>
          </a:p>
        </p:txBody>
      </p:sp>
      <p:pic>
        <p:nvPicPr>
          <p:cNvPr id="2" name="Picture 1" descr="A picture containing text, diagram, screenshot, map&#10;&#10;Description automatically generated">
            <a:extLst>
              <a:ext uri="{FF2B5EF4-FFF2-40B4-BE49-F238E27FC236}">
                <a16:creationId xmlns:a16="http://schemas.microsoft.com/office/drawing/2014/main" id="{6ADF52CA-9FA9-3DA1-D033-6472818BAC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1520" y="3078931"/>
            <a:ext cx="4153831" cy="1583656"/>
          </a:xfrm>
          <a:prstGeom prst="rect">
            <a:avLst/>
          </a:prstGeom>
        </p:spPr>
      </p:pic>
      <p:pic>
        <p:nvPicPr>
          <p:cNvPr id="3" name="Picture 2" descr="A picture containing text, diagram, screenshot, map&#10;&#10;Description automatically generated">
            <a:extLst>
              <a:ext uri="{FF2B5EF4-FFF2-40B4-BE49-F238E27FC236}">
                <a16:creationId xmlns:a16="http://schemas.microsoft.com/office/drawing/2014/main" id="{3741A5F1-CEB5-68BF-128B-859140373B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29151" y="3078931"/>
            <a:ext cx="4063885" cy="1583657"/>
          </a:xfrm>
          <a:prstGeom prst="rect">
            <a:avLst/>
          </a:prstGeom>
        </p:spPr>
      </p:pic>
    </p:spTree>
    <p:extLst>
      <p:ext uri="{BB962C8B-B14F-4D97-AF65-F5344CB8AC3E}">
        <p14:creationId xmlns:p14="http://schemas.microsoft.com/office/powerpoint/2010/main" val="41069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29760F-2DAA-C633-9F3F-9B2EF18B9F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762" y="1025221"/>
            <a:ext cx="3812755" cy="1024322"/>
          </a:xfrm>
          <a:prstGeom prst="rect">
            <a:avLst/>
          </a:prstGeom>
          <a:solidFill>
            <a:schemeClr val="bg1"/>
          </a:solidFill>
        </p:spPr>
      </p:pic>
      <p:pic>
        <p:nvPicPr>
          <p:cNvPr id="32" name="Picture 31" descr="A room with people in it&#10;&#10;Description automatically generated">
            <a:extLst>
              <a:ext uri="{FF2B5EF4-FFF2-40B4-BE49-F238E27FC236}">
                <a16:creationId xmlns:a16="http://schemas.microsoft.com/office/drawing/2014/main" id="{5DA5F6A3-9963-04CF-47D4-3D44EC4CDD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45369" y="532356"/>
            <a:ext cx="3981839" cy="2113270"/>
          </a:xfrm>
          <a:prstGeom prst="rect">
            <a:avLst/>
          </a:prstGeom>
        </p:spPr>
      </p:pic>
      <p:grpSp>
        <p:nvGrpSpPr>
          <p:cNvPr id="7" name="Group 6">
            <a:extLst>
              <a:ext uri="{FF2B5EF4-FFF2-40B4-BE49-F238E27FC236}">
                <a16:creationId xmlns:a16="http://schemas.microsoft.com/office/drawing/2014/main" id="{274784D8-970B-53E3-FBB8-504C526FBE49}"/>
              </a:ext>
            </a:extLst>
          </p:cNvPr>
          <p:cNvGrpSpPr/>
          <p:nvPr/>
        </p:nvGrpSpPr>
        <p:grpSpPr>
          <a:xfrm>
            <a:off x="1371600" y="1025220"/>
            <a:ext cx="1989786" cy="1024322"/>
            <a:chOff x="1371600" y="1025220"/>
            <a:chExt cx="1989786" cy="1024322"/>
          </a:xfrm>
        </p:grpSpPr>
        <p:sp>
          <p:nvSpPr>
            <p:cNvPr id="5" name="Rectangle 4">
              <a:extLst>
                <a:ext uri="{FF2B5EF4-FFF2-40B4-BE49-F238E27FC236}">
                  <a16:creationId xmlns:a16="http://schemas.microsoft.com/office/drawing/2014/main" id="{6189DD18-2115-1683-CDDA-1ABC92096E15}"/>
                </a:ext>
              </a:extLst>
            </p:cNvPr>
            <p:cNvSpPr/>
            <p:nvPr/>
          </p:nvSpPr>
          <p:spPr>
            <a:xfrm>
              <a:off x="1371600" y="1025220"/>
              <a:ext cx="1989786" cy="1024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blue and yellow text on a white background&#10;&#10;AI-generated content may be incorrect.">
              <a:extLst>
                <a:ext uri="{FF2B5EF4-FFF2-40B4-BE49-F238E27FC236}">
                  <a16:creationId xmlns:a16="http://schemas.microsoft.com/office/drawing/2014/main" id="{77026B80-EEBB-D1C0-1574-1122E19DFA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3263" y="1173714"/>
              <a:ext cx="1683292" cy="616449"/>
            </a:xfrm>
            <a:prstGeom prst="rect">
              <a:avLst/>
            </a:prstGeom>
          </p:spPr>
        </p:pic>
      </p:grpSp>
      <p:sp>
        <p:nvSpPr>
          <p:cNvPr id="9" name="Rectangle 8">
            <a:extLst>
              <a:ext uri="{FF2B5EF4-FFF2-40B4-BE49-F238E27FC236}">
                <a16:creationId xmlns:a16="http://schemas.microsoft.com/office/drawing/2014/main" id="{A7C9D0D1-732C-D39D-E841-9177FFB56079}"/>
              </a:ext>
            </a:extLst>
          </p:cNvPr>
          <p:cNvSpPr/>
          <p:nvPr/>
        </p:nvSpPr>
        <p:spPr>
          <a:xfrm>
            <a:off x="3438659" y="1429555"/>
            <a:ext cx="650383"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1">
            <a:extLst>
              <a:ext uri="{FF2B5EF4-FFF2-40B4-BE49-F238E27FC236}">
                <a16:creationId xmlns:a16="http://schemas.microsoft.com/office/drawing/2014/main" id="{87AAF1A5-B692-703E-3557-B1053BB25BC6}"/>
              </a:ext>
            </a:extLst>
          </p:cNvPr>
          <p:cNvSpPr/>
          <p:nvPr/>
        </p:nvSpPr>
        <p:spPr>
          <a:xfrm>
            <a:off x="3108046" y="1286400"/>
            <a:ext cx="238259" cy="16313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05F2511-7797-7A08-B247-E0CB77870FFD}"/>
              </a:ext>
            </a:extLst>
          </p:cNvPr>
          <p:cNvSpPr/>
          <p:nvPr/>
        </p:nvSpPr>
        <p:spPr>
          <a:xfrm>
            <a:off x="395280" y="1429555"/>
            <a:ext cx="721489" cy="150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6892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9FF1852-EF69-43E7-AF09-514BA2BB6BA0}"/>
              </a:ext>
            </a:extLst>
          </p:cNvPr>
          <p:cNvGrpSpPr/>
          <p:nvPr/>
        </p:nvGrpSpPr>
        <p:grpSpPr>
          <a:xfrm>
            <a:off x="661183" y="1173872"/>
            <a:ext cx="7822228" cy="3573403"/>
            <a:chOff x="661182" y="1173871"/>
            <a:chExt cx="7822228" cy="3573403"/>
          </a:xfrm>
        </p:grpSpPr>
        <p:sp>
          <p:nvSpPr>
            <p:cNvPr id="15" name="Rectangle 14">
              <a:extLst>
                <a:ext uri="{FF2B5EF4-FFF2-40B4-BE49-F238E27FC236}">
                  <a16:creationId xmlns:a16="http://schemas.microsoft.com/office/drawing/2014/main" id="{7768DAAB-BD8F-49ED-AA56-99206E8DF014}"/>
                </a:ext>
              </a:extLst>
            </p:cNvPr>
            <p:cNvSpPr/>
            <p:nvPr/>
          </p:nvSpPr>
          <p:spPr>
            <a:xfrm>
              <a:off x="661778" y="1173871"/>
              <a:ext cx="7821632" cy="3573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grpSp>
          <p:nvGrpSpPr>
            <p:cNvPr id="3" name="Group 2">
              <a:extLst>
                <a:ext uri="{FF2B5EF4-FFF2-40B4-BE49-F238E27FC236}">
                  <a16:creationId xmlns:a16="http://schemas.microsoft.com/office/drawing/2014/main" id="{9D1F8113-CCFF-412A-8061-55352633254A}"/>
                </a:ext>
              </a:extLst>
            </p:cNvPr>
            <p:cNvGrpSpPr>
              <a:grpSpLocks noChangeAspect="1"/>
            </p:cNvGrpSpPr>
            <p:nvPr/>
          </p:nvGrpSpPr>
          <p:grpSpPr>
            <a:xfrm>
              <a:off x="696104" y="1174443"/>
              <a:ext cx="7626173" cy="3378237"/>
              <a:chOff x="1695281" y="1390650"/>
              <a:chExt cx="5753437" cy="2548654"/>
            </a:xfrm>
          </p:grpSpPr>
          <p:pic>
            <p:nvPicPr>
              <p:cNvPr id="4" name="Picture 3" descr="Diagram&#10;&#10;Description automatically generated">
                <a:extLst>
                  <a:ext uri="{FF2B5EF4-FFF2-40B4-BE49-F238E27FC236}">
                    <a16:creationId xmlns:a16="http://schemas.microsoft.com/office/drawing/2014/main" id="{7DB03E2E-6074-4FDD-87DD-B359EF5988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95281" y="1524000"/>
                <a:ext cx="5753437" cy="2415304"/>
              </a:xfrm>
              <a:prstGeom prst="rect">
                <a:avLst/>
              </a:prstGeom>
            </p:spPr>
          </p:pic>
          <p:sp>
            <p:nvSpPr>
              <p:cNvPr id="6" name="Rectangle 5">
                <a:extLst>
                  <a:ext uri="{FF2B5EF4-FFF2-40B4-BE49-F238E27FC236}">
                    <a16:creationId xmlns:a16="http://schemas.microsoft.com/office/drawing/2014/main" id="{E5E22099-ADCC-4545-82F4-A8120826F05D}"/>
                  </a:ext>
                </a:extLst>
              </p:cNvPr>
              <p:cNvSpPr/>
              <p:nvPr/>
            </p:nvSpPr>
            <p:spPr>
              <a:xfrm>
                <a:off x="4527552" y="1390650"/>
                <a:ext cx="324000"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11" name="Rectangle 10">
                <a:extLst>
                  <a:ext uri="{FF2B5EF4-FFF2-40B4-BE49-F238E27FC236}">
                    <a16:creationId xmlns:a16="http://schemas.microsoft.com/office/drawing/2014/main" id="{A41D8D99-E846-4736-A25D-0D499B8BBAC3}"/>
                  </a:ext>
                </a:extLst>
              </p:cNvPr>
              <p:cNvSpPr/>
              <p:nvPr/>
            </p:nvSpPr>
            <p:spPr>
              <a:xfrm>
                <a:off x="3854449" y="3670300"/>
                <a:ext cx="333375" cy="107950"/>
              </a:xfrm>
              <a:prstGeom prst="rect">
                <a:avLst/>
              </a:prstGeom>
              <a:solidFill>
                <a:srgbClr val="1EB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12" name="Rectangle 11">
                <a:extLst>
                  <a:ext uri="{FF2B5EF4-FFF2-40B4-BE49-F238E27FC236}">
                    <a16:creationId xmlns:a16="http://schemas.microsoft.com/office/drawing/2014/main" id="{E35EE2DA-B6B6-485A-ACA8-6000587BBC0F}"/>
                  </a:ext>
                </a:extLst>
              </p:cNvPr>
              <p:cNvSpPr/>
              <p:nvPr/>
            </p:nvSpPr>
            <p:spPr>
              <a:xfrm flipV="1">
                <a:off x="5126831" y="3755385"/>
                <a:ext cx="272256" cy="107949"/>
              </a:xfrm>
              <a:prstGeom prst="rect">
                <a:avLst/>
              </a:prstGeom>
              <a:solidFill>
                <a:srgbClr val="1EB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grpSp>
        <p:sp>
          <p:nvSpPr>
            <p:cNvPr id="35" name="Freeform: Shape 34">
              <a:extLst>
                <a:ext uri="{FF2B5EF4-FFF2-40B4-BE49-F238E27FC236}">
                  <a16:creationId xmlns:a16="http://schemas.microsoft.com/office/drawing/2014/main" id="{90A2AC6E-FD6C-4B26-A293-4C479E86B551}"/>
                </a:ext>
              </a:extLst>
            </p:cNvPr>
            <p:cNvSpPr/>
            <p:nvPr/>
          </p:nvSpPr>
          <p:spPr>
            <a:xfrm>
              <a:off x="661182" y="1336431"/>
              <a:ext cx="1795531" cy="1498873"/>
            </a:xfrm>
            <a:custGeom>
              <a:avLst/>
              <a:gdLst>
                <a:gd name="connsiteX0" fmla="*/ 42203 w 1795531"/>
                <a:gd name="connsiteY0" fmla="*/ 1484141 h 1498873"/>
                <a:gd name="connsiteX1" fmla="*/ 520504 w 1795531"/>
                <a:gd name="connsiteY1" fmla="*/ 1470074 h 1498873"/>
                <a:gd name="connsiteX2" fmla="*/ 569741 w 1795531"/>
                <a:gd name="connsiteY2" fmla="*/ 1463040 h 1498873"/>
                <a:gd name="connsiteX3" fmla="*/ 640080 w 1795531"/>
                <a:gd name="connsiteY3" fmla="*/ 1441938 h 1498873"/>
                <a:gd name="connsiteX4" fmla="*/ 696350 w 1795531"/>
                <a:gd name="connsiteY4" fmla="*/ 1413803 h 1498873"/>
                <a:gd name="connsiteX5" fmla="*/ 717452 w 1795531"/>
                <a:gd name="connsiteY5" fmla="*/ 1399735 h 1498873"/>
                <a:gd name="connsiteX6" fmla="*/ 752621 w 1795531"/>
                <a:gd name="connsiteY6" fmla="*/ 1392701 h 1498873"/>
                <a:gd name="connsiteX7" fmla="*/ 1012874 w 1795531"/>
                <a:gd name="connsiteY7" fmla="*/ 1371600 h 1498873"/>
                <a:gd name="connsiteX8" fmla="*/ 1041009 w 1795531"/>
                <a:gd name="connsiteY8" fmla="*/ 1336431 h 1498873"/>
                <a:gd name="connsiteX9" fmla="*/ 1048043 w 1795531"/>
                <a:gd name="connsiteY9" fmla="*/ 1287194 h 1498873"/>
                <a:gd name="connsiteX10" fmla="*/ 1076178 w 1795531"/>
                <a:gd name="connsiteY10" fmla="*/ 1223889 h 1498873"/>
                <a:gd name="connsiteX11" fmla="*/ 1111347 w 1795531"/>
                <a:gd name="connsiteY11" fmla="*/ 1202787 h 1498873"/>
                <a:gd name="connsiteX12" fmla="*/ 1174652 w 1795531"/>
                <a:gd name="connsiteY12" fmla="*/ 1111347 h 1498873"/>
                <a:gd name="connsiteX13" fmla="*/ 1273126 w 1795531"/>
                <a:gd name="connsiteY13" fmla="*/ 1019907 h 1498873"/>
                <a:gd name="connsiteX14" fmla="*/ 1357532 w 1795531"/>
                <a:gd name="connsiteY14" fmla="*/ 935501 h 1498873"/>
                <a:gd name="connsiteX15" fmla="*/ 1357532 w 1795531"/>
                <a:gd name="connsiteY15" fmla="*/ 935501 h 1498873"/>
                <a:gd name="connsiteX16" fmla="*/ 1413803 w 1795531"/>
                <a:gd name="connsiteY16" fmla="*/ 872197 h 1498873"/>
                <a:gd name="connsiteX17" fmla="*/ 1456006 w 1795531"/>
                <a:gd name="connsiteY17" fmla="*/ 851095 h 1498873"/>
                <a:gd name="connsiteX18" fmla="*/ 1512277 w 1795531"/>
                <a:gd name="connsiteY18" fmla="*/ 787791 h 1498873"/>
                <a:gd name="connsiteX19" fmla="*/ 1533378 w 1795531"/>
                <a:gd name="connsiteY19" fmla="*/ 780757 h 1498873"/>
                <a:gd name="connsiteX20" fmla="*/ 1561514 w 1795531"/>
                <a:gd name="connsiteY20" fmla="*/ 738554 h 1498873"/>
                <a:gd name="connsiteX21" fmla="*/ 1596683 w 1795531"/>
                <a:gd name="connsiteY21" fmla="*/ 724486 h 1498873"/>
                <a:gd name="connsiteX22" fmla="*/ 1624818 w 1795531"/>
                <a:gd name="connsiteY22" fmla="*/ 703384 h 1498873"/>
                <a:gd name="connsiteX23" fmla="*/ 1645920 w 1795531"/>
                <a:gd name="connsiteY23" fmla="*/ 668215 h 1498873"/>
                <a:gd name="connsiteX24" fmla="*/ 1737360 w 1795531"/>
                <a:gd name="connsiteY24" fmla="*/ 640080 h 1498873"/>
                <a:gd name="connsiteX25" fmla="*/ 1765495 w 1795531"/>
                <a:gd name="connsiteY25" fmla="*/ 626012 h 1498873"/>
                <a:gd name="connsiteX26" fmla="*/ 1779563 w 1795531"/>
                <a:gd name="connsiteY26" fmla="*/ 604911 h 1498873"/>
                <a:gd name="connsiteX27" fmla="*/ 1793630 w 1795531"/>
                <a:gd name="connsiteY27" fmla="*/ 471267 h 1498873"/>
                <a:gd name="connsiteX28" fmla="*/ 1772529 w 1795531"/>
                <a:gd name="connsiteY28" fmla="*/ 253218 h 1498873"/>
                <a:gd name="connsiteX29" fmla="*/ 1744394 w 1795531"/>
                <a:gd name="connsiteY29" fmla="*/ 211015 h 1498873"/>
                <a:gd name="connsiteX30" fmla="*/ 1709224 w 1795531"/>
                <a:gd name="connsiteY30" fmla="*/ 182880 h 1498873"/>
                <a:gd name="connsiteX31" fmla="*/ 1695157 w 1795531"/>
                <a:gd name="connsiteY31" fmla="*/ 154744 h 1498873"/>
                <a:gd name="connsiteX32" fmla="*/ 1631852 w 1795531"/>
                <a:gd name="connsiteY32" fmla="*/ 133643 h 1498873"/>
                <a:gd name="connsiteX33" fmla="*/ 1568547 w 1795531"/>
                <a:gd name="connsiteY33" fmla="*/ 112541 h 1498873"/>
                <a:gd name="connsiteX34" fmla="*/ 1385667 w 1795531"/>
                <a:gd name="connsiteY34" fmla="*/ 119575 h 1498873"/>
                <a:gd name="connsiteX35" fmla="*/ 1266092 w 1795531"/>
                <a:gd name="connsiteY35" fmla="*/ 126609 h 1498873"/>
                <a:gd name="connsiteX36" fmla="*/ 858129 w 1795531"/>
                <a:gd name="connsiteY36" fmla="*/ 91440 h 1498873"/>
                <a:gd name="connsiteX37" fmla="*/ 689317 w 1795531"/>
                <a:gd name="connsiteY37" fmla="*/ 56271 h 1498873"/>
                <a:gd name="connsiteX38" fmla="*/ 492369 w 1795531"/>
                <a:gd name="connsiteY38" fmla="*/ 0 h 1498873"/>
                <a:gd name="connsiteX39" fmla="*/ 267286 w 1795531"/>
                <a:gd name="connsiteY39" fmla="*/ 14067 h 1498873"/>
                <a:gd name="connsiteX40" fmla="*/ 232117 w 1795531"/>
                <a:gd name="connsiteY40" fmla="*/ 42203 h 1498873"/>
                <a:gd name="connsiteX41" fmla="*/ 154744 w 1795531"/>
                <a:gd name="connsiteY41" fmla="*/ 70338 h 1498873"/>
                <a:gd name="connsiteX42" fmla="*/ 70338 w 1795531"/>
                <a:gd name="connsiteY42" fmla="*/ 112541 h 1498873"/>
                <a:gd name="connsiteX43" fmla="*/ 56270 w 1795531"/>
                <a:gd name="connsiteY43" fmla="*/ 175846 h 1498873"/>
                <a:gd name="connsiteX44" fmla="*/ 28135 w 1795531"/>
                <a:gd name="connsiteY44" fmla="*/ 189914 h 1498873"/>
                <a:gd name="connsiteX45" fmla="*/ 21101 w 1795531"/>
                <a:gd name="connsiteY45" fmla="*/ 225083 h 1498873"/>
                <a:gd name="connsiteX46" fmla="*/ 7034 w 1795531"/>
                <a:gd name="connsiteY46" fmla="*/ 246184 h 1498873"/>
                <a:gd name="connsiteX47" fmla="*/ 0 w 1795531"/>
                <a:gd name="connsiteY47" fmla="*/ 267286 h 1498873"/>
                <a:gd name="connsiteX48" fmla="*/ 14067 w 1795531"/>
                <a:gd name="connsiteY48" fmla="*/ 829994 h 1498873"/>
                <a:gd name="connsiteX49" fmla="*/ 21101 w 1795531"/>
                <a:gd name="connsiteY49" fmla="*/ 907366 h 1498873"/>
                <a:gd name="connsiteX50" fmla="*/ 0 w 1795531"/>
                <a:gd name="connsiteY50" fmla="*/ 1055077 h 1498873"/>
                <a:gd name="connsiteX51" fmla="*/ 7034 w 1795531"/>
                <a:gd name="connsiteY51" fmla="*/ 1139483 h 1498873"/>
                <a:gd name="connsiteX52" fmla="*/ 14067 w 1795531"/>
                <a:gd name="connsiteY52" fmla="*/ 1167618 h 1498873"/>
                <a:gd name="connsiteX53" fmla="*/ 21101 w 1795531"/>
                <a:gd name="connsiteY53" fmla="*/ 1223889 h 1498873"/>
                <a:gd name="connsiteX54" fmla="*/ 28135 w 1795531"/>
                <a:gd name="connsiteY54" fmla="*/ 1244991 h 1498873"/>
                <a:gd name="connsiteX55" fmla="*/ 42203 w 1795531"/>
                <a:gd name="connsiteY55" fmla="*/ 1484141 h 149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95531" h="1498873">
                  <a:moveTo>
                    <a:pt x="42203" y="1484141"/>
                  </a:moveTo>
                  <a:cubicBezTo>
                    <a:pt x="124264" y="1521655"/>
                    <a:pt x="361129" y="1476449"/>
                    <a:pt x="520504" y="1470074"/>
                  </a:cubicBezTo>
                  <a:cubicBezTo>
                    <a:pt x="537070" y="1469411"/>
                    <a:pt x="553657" y="1467061"/>
                    <a:pt x="569741" y="1463040"/>
                  </a:cubicBezTo>
                  <a:cubicBezTo>
                    <a:pt x="754807" y="1416772"/>
                    <a:pt x="461104" y="1477733"/>
                    <a:pt x="640080" y="1441938"/>
                  </a:cubicBezTo>
                  <a:cubicBezTo>
                    <a:pt x="688969" y="1409346"/>
                    <a:pt x="627518" y="1448219"/>
                    <a:pt x="696350" y="1413803"/>
                  </a:cubicBezTo>
                  <a:cubicBezTo>
                    <a:pt x="703911" y="1410022"/>
                    <a:pt x="709536" y="1402703"/>
                    <a:pt x="717452" y="1399735"/>
                  </a:cubicBezTo>
                  <a:cubicBezTo>
                    <a:pt x="728646" y="1395537"/>
                    <a:pt x="740720" y="1393834"/>
                    <a:pt x="752621" y="1392701"/>
                  </a:cubicBezTo>
                  <a:cubicBezTo>
                    <a:pt x="839265" y="1384449"/>
                    <a:pt x="926123" y="1378634"/>
                    <a:pt x="1012874" y="1371600"/>
                  </a:cubicBezTo>
                  <a:cubicBezTo>
                    <a:pt x="1022252" y="1359877"/>
                    <a:pt x="1035235" y="1350289"/>
                    <a:pt x="1041009" y="1336431"/>
                  </a:cubicBezTo>
                  <a:cubicBezTo>
                    <a:pt x="1047386" y="1321127"/>
                    <a:pt x="1044022" y="1303278"/>
                    <a:pt x="1048043" y="1287194"/>
                  </a:cubicBezTo>
                  <a:cubicBezTo>
                    <a:pt x="1049112" y="1282919"/>
                    <a:pt x="1070491" y="1229576"/>
                    <a:pt x="1076178" y="1223889"/>
                  </a:cubicBezTo>
                  <a:cubicBezTo>
                    <a:pt x="1085845" y="1214222"/>
                    <a:pt x="1099624" y="1209821"/>
                    <a:pt x="1111347" y="1202787"/>
                  </a:cubicBezTo>
                  <a:cubicBezTo>
                    <a:pt x="1190648" y="1044189"/>
                    <a:pt x="1108155" y="1182959"/>
                    <a:pt x="1174652" y="1111347"/>
                  </a:cubicBezTo>
                  <a:cubicBezTo>
                    <a:pt x="1261255" y="1018082"/>
                    <a:pt x="1201219" y="1048671"/>
                    <a:pt x="1273126" y="1019907"/>
                  </a:cubicBezTo>
                  <a:cubicBezTo>
                    <a:pt x="1307981" y="961815"/>
                    <a:pt x="1283436" y="993131"/>
                    <a:pt x="1357532" y="935501"/>
                  </a:cubicBezTo>
                  <a:lnTo>
                    <a:pt x="1357532" y="935501"/>
                  </a:lnTo>
                  <a:cubicBezTo>
                    <a:pt x="1370030" y="919878"/>
                    <a:pt x="1396186" y="884529"/>
                    <a:pt x="1413803" y="872197"/>
                  </a:cubicBezTo>
                  <a:cubicBezTo>
                    <a:pt x="1426688" y="863178"/>
                    <a:pt x="1441938" y="858129"/>
                    <a:pt x="1456006" y="851095"/>
                  </a:cubicBezTo>
                  <a:cubicBezTo>
                    <a:pt x="1473886" y="827254"/>
                    <a:pt x="1487441" y="806418"/>
                    <a:pt x="1512277" y="787791"/>
                  </a:cubicBezTo>
                  <a:cubicBezTo>
                    <a:pt x="1518208" y="783343"/>
                    <a:pt x="1526344" y="783102"/>
                    <a:pt x="1533378" y="780757"/>
                  </a:cubicBezTo>
                  <a:cubicBezTo>
                    <a:pt x="1542757" y="766689"/>
                    <a:pt x="1548877" y="749787"/>
                    <a:pt x="1561514" y="738554"/>
                  </a:cubicBezTo>
                  <a:cubicBezTo>
                    <a:pt x="1570951" y="730166"/>
                    <a:pt x="1585646" y="730618"/>
                    <a:pt x="1596683" y="724486"/>
                  </a:cubicBezTo>
                  <a:cubicBezTo>
                    <a:pt x="1606931" y="718793"/>
                    <a:pt x="1615440" y="710418"/>
                    <a:pt x="1624818" y="703384"/>
                  </a:cubicBezTo>
                  <a:cubicBezTo>
                    <a:pt x="1631852" y="691661"/>
                    <a:pt x="1635244" y="676755"/>
                    <a:pt x="1645920" y="668215"/>
                  </a:cubicBezTo>
                  <a:cubicBezTo>
                    <a:pt x="1671701" y="647590"/>
                    <a:pt x="1706748" y="645182"/>
                    <a:pt x="1737360" y="640080"/>
                  </a:cubicBezTo>
                  <a:cubicBezTo>
                    <a:pt x="1746738" y="635391"/>
                    <a:pt x="1757440" y="632725"/>
                    <a:pt x="1765495" y="626012"/>
                  </a:cubicBezTo>
                  <a:cubicBezTo>
                    <a:pt x="1771989" y="620600"/>
                    <a:pt x="1777134" y="613008"/>
                    <a:pt x="1779563" y="604911"/>
                  </a:cubicBezTo>
                  <a:cubicBezTo>
                    <a:pt x="1785926" y="583703"/>
                    <a:pt x="1793163" y="476867"/>
                    <a:pt x="1793630" y="471267"/>
                  </a:cubicBezTo>
                  <a:cubicBezTo>
                    <a:pt x="1791006" y="403026"/>
                    <a:pt x="1808241" y="318691"/>
                    <a:pt x="1772529" y="253218"/>
                  </a:cubicBezTo>
                  <a:cubicBezTo>
                    <a:pt x="1764433" y="238375"/>
                    <a:pt x="1755704" y="223582"/>
                    <a:pt x="1744394" y="211015"/>
                  </a:cubicBezTo>
                  <a:cubicBezTo>
                    <a:pt x="1734351" y="199856"/>
                    <a:pt x="1720947" y="192258"/>
                    <a:pt x="1709224" y="182880"/>
                  </a:cubicBezTo>
                  <a:cubicBezTo>
                    <a:pt x="1704535" y="173501"/>
                    <a:pt x="1702571" y="162158"/>
                    <a:pt x="1695157" y="154744"/>
                  </a:cubicBezTo>
                  <a:cubicBezTo>
                    <a:pt x="1678727" y="138314"/>
                    <a:pt x="1651765" y="139332"/>
                    <a:pt x="1631852" y="133643"/>
                  </a:cubicBezTo>
                  <a:cubicBezTo>
                    <a:pt x="1610465" y="127532"/>
                    <a:pt x="1589649" y="119575"/>
                    <a:pt x="1568547" y="112541"/>
                  </a:cubicBezTo>
                  <a:lnTo>
                    <a:pt x="1385667" y="119575"/>
                  </a:lnTo>
                  <a:cubicBezTo>
                    <a:pt x="1345783" y="121430"/>
                    <a:pt x="1305963" y="128735"/>
                    <a:pt x="1266092" y="126609"/>
                  </a:cubicBezTo>
                  <a:cubicBezTo>
                    <a:pt x="1129794" y="119340"/>
                    <a:pt x="994117" y="103163"/>
                    <a:pt x="858129" y="91440"/>
                  </a:cubicBezTo>
                  <a:cubicBezTo>
                    <a:pt x="801858" y="79717"/>
                    <a:pt x="745302" y="69291"/>
                    <a:pt x="689317" y="56271"/>
                  </a:cubicBezTo>
                  <a:cubicBezTo>
                    <a:pt x="581287" y="31147"/>
                    <a:pt x="576620" y="28083"/>
                    <a:pt x="492369" y="0"/>
                  </a:cubicBezTo>
                  <a:cubicBezTo>
                    <a:pt x="417341" y="4689"/>
                    <a:pt x="341491" y="2034"/>
                    <a:pt x="267286" y="14067"/>
                  </a:cubicBezTo>
                  <a:cubicBezTo>
                    <a:pt x="252467" y="16470"/>
                    <a:pt x="244990" y="34479"/>
                    <a:pt x="232117" y="42203"/>
                  </a:cubicBezTo>
                  <a:cubicBezTo>
                    <a:pt x="216735" y="51432"/>
                    <a:pt x="169517" y="64429"/>
                    <a:pt x="154744" y="70338"/>
                  </a:cubicBezTo>
                  <a:cubicBezTo>
                    <a:pt x="95559" y="94012"/>
                    <a:pt x="106318" y="88556"/>
                    <a:pt x="70338" y="112541"/>
                  </a:cubicBezTo>
                  <a:cubicBezTo>
                    <a:pt x="65649" y="133643"/>
                    <a:pt x="66621" y="156869"/>
                    <a:pt x="56270" y="175846"/>
                  </a:cubicBezTo>
                  <a:cubicBezTo>
                    <a:pt x="51249" y="185051"/>
                    <a:pt x="34229" y="181382"/>
                    <a:pt x="28135" y="189914"/>
                  </a:cubicBezTo>
                  <a:cubicBezTo>
                    <a:pt x="21186" y="199642"/>
                    <a:pt x="25299" y="213889"/>
                    <a:pt x="21101" y="225083"/>
                  </a:cubicBezTo>
                  <a:cubicBezTo>
                    <a:pt x="18133" y="232998"/>
                    <a:pt x="10814" y="238623"/>
                    <a:pt x="7034" y="246184"/>
                  </a:cubicBezTo>
                  <a:cubicBezTo>
                    <a:pt x="3718" y="252816"/>
                    <a:pt x="2345" y="260252"/>
                    <a:pt x="0" y="267286"/>
                  </a:cubicBezTo>
                  <a:cubicBezTo>
                    <a:pt x="4689" y="454855"/>
                    <a:pt x="7885" y="642468"/>
                    <a:pt x="14067" y="829994"/>
                  </a:cubicBezTo>
                  <a:cubicBezTo>
                    <a:pt x="14920" y="855877"/>
                    <a:pt x="22059" y="881487"/>
                    <a:pt x="21101" y="907366"/>
                  </a:cubicBezTo>
                  <a:cubicBezTo>
                    <a:pt x="18981" y="964623"/>
                    <a:pt x="10201" y="1004070"/>
                    <a:pt x="0" y="1055077"/>
                  </a:cubicBezTo>
                  <a:cubicBezTo>
                    <a:pt x="2345" y="1083212"/>
                    <a:pt x="3532" y="1111468"/>
                    <a:pt x="7034" y="1139483"/>
                  </a:cubicBezTo>
                  <a:cubicBezTo>
                    <a:pt x="8233" y="1149075"/>
                    <a:pt x="12478" y="1158083"/>
                    <a:pt x="14067" y="1167618"/>
                  </a:cubicBezTo>
                  <a:cubicBezTo>
                    <a:pt x="17174" y="1186264"/>
                    <a:pt x="17719" y="1205291"/>
                    <a:pt x="21101" y="1223889"/>
                  </a:cubicBezTo>
                  <a:cubicBezTo>
                    <a:pt x="22427" y="1231184"/>
                    <a:pt x="27923" y="1237580"/>
                    <a:pt x="28135" y="1244991"/>
                  </a:cubicBezTo>
                  <a:cubicBezTo>
                    <a:pt x="30278" y="1319988"/>
                    <a:pt x="-39858" y="1446627"/>
                    <a:pt x="42203" y="148414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38" name="Rectangle 37">
              <a:extLst>
                <a:ext uri="{FF2B5EF4-FFF2-40B4-BE49-F238E27FC236}">
                  <a16:creationId xmlns:a16="http://schemas.microsoft.com/office/drawing/2014/main" id="{3DF376F9-9280-4036-A5EC-D51CF6BE0057}"/>
                </a:ext>
              </a:extLst>
            </p:cNvPr>
            <p:cNvSpPr/>
            <p:nvPr/>
          </p:nvSpPr>
          <p:spPr>
            <a:xfrm>
              <a:off x="665624" y="2016422"/>
              <a:ext cx="45719" cy="111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29" name="TextBox 28">
              <a:extLst>
                <a:ext uri="{FF2B5EF4-FFF2-40B4-BE49-F238E27FC236}">
                  <a16:creationId xmlns:a16="http://schemas.microsoft.com/office/drawing/2014/main" id="{BC75FA6C-BFDF-47B0-96C9-4BDD26B2B622}"/>
                </a:ext>
              </a:extLst>
            </p:cNvPr>
            <p:cNvSpPr txBox="1"/>
            <p:nvPr/>
          </p:nvSpPr>
          <p:spPr>
            <a:xfrm>
              <a:off x="6508124" y="4325677"/>
              <a:ext cx="1768433" cy="246221"/>
            </a:xfrm>
            <a:prstGeom prst="rect">
              <a:avLst/>
            </a:prstGeom>
            <a:noFill/>
          </p:spPr>
          <p:txBody>
            <a:bodyPr wrap="none" rtlCol="0">
              <a:spAutoFit/>
            </a:bodyPr>
            <a:lstStyle/>
            <a:p>
              <a:pPr defTabSz="914378">
                <a:defRPr/>
              </a:pPr>
              <a:r>
                <a:rPr lang="en-AU" sz="1000">
                  <a:solidFill>
                    <a:prstClr val="black"/>
                  </a:solidFill>
                  <a:latin typeface="Calibri"/>
                </a:rPr>
                <a:t>Modified after Butt et al. 2016</a:t>
              </a:r>
            </a:p>
          </p:txBody>
        </p:sp>
        <p:sp>
          <p:nvSpPr>
            <p:cNvPr id="46" name="Parallelogram 45">
              <a:extLst>
                <a:ext uri="{FF2B5EF4-FFF2-40B4-BE49-F238E27FC236}">
                  <a16:creationId xmlns:a16="http://schemas.microsoft.com/office/drawing/2014/main" id="{2F1A449F-B263-4439-BAF2-525CB55583B0}"/>
                </a:ext>
              </a:extLst>
            </p:cNvPr>
            <p:cNvSpPr/>
            <p:nvPr/>
          </p:nvSpPr>
          <p:spPr>
            <a:xfrm rot="19694324">
              <a:off x="3895111" y="3814844"/>
              <a:ext cx="272256" cy="790369"/>
            </a:xfrm>
            <a:prstGeom prst="parallelogram">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6" name="Parallelogram 65">
              <a:extLst>
                <a:ext uri="{FF2B5EF4-FFF2-40B4-BE49-F238E27FC236}">
                  <a16:creationId xmlns:a16="http://schemas.microsoft.com/office/drawing/2014/main" id="{C06369A4-4983-4636-82C6-B8C85CD939F2}"/>
                </a:ext>
              </a:extLst>
            </p:cNvPr>
            <p:cNvSpPr/>
            <p:nvPr/>
          </p:nvSpPr>
          <p:spPr>
            <a:xfrm rot="19612322">
              <a:off x="1417739" y="3733172"/>
              <a:ext cx="272256" cy="803430"/>
            </a:xfrm>
            <a:prstGeom prst="parallelogram">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7" name="Parallelogram 66">
              <a:extLst>
                <a:ext uri="{FF2B5EF4-FFF2-40B4-BE49-F238E27FC236}">
                  <a16:creationId xmlns:a16="http://schemas.microsoft.com/office/drawing/2014/main" id="{3E0BB32B-270E-4171-8C8D-4A4B345B3D10}"/>
                </a:ext>
              </a:extLst>
            </p:cNvPr>
            <p:cNvSpPr/>
            <p:nvPr/>
          </p:nvSpPr>
          <p:spPr>
            <a:xfrm rot="18545816">
              <a:off x="6563023" y="3682744"/>
              <a:ext cx="272256" cy="249933"/>
            </a:xfrm>
            <a:prstGeom prst="parallelogram">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8" name="Parallelogram 67">
              <a:extLst>
                <a:ext uri="{FF2B5EF4-FFF2-40B4-BE49-F238E27FC236}">
                  <a16:creationId xmlns:a16="http://schemas.microsoft.com/office/drawing/2014/main" id="{0A08C77D-01BD-4E6C-9FED-1D922D55B0DE}"/>
                </a:ext>
              </a:extLst>
            </p:cNvPr>
            <p:cNvSpPr/>
            <p:nvPr/>
          </p:nvSpPr>
          <p:spPr>
            <a:xfrm rot="18545816">
              <a:off x="7302831" y="2880089"/>
              <a:ext cx="272256" cy="256875"/>
            </a:xfrm>
            <a:prstGeom prst="parallelogram">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grpSp>
      <p:sp>
        <p:nvSpPr>
          <p:cNvPr id="2" name="Title 1">
            <a:extLst>
              <a:ext uri="{FF2B5EF4-FFF2-40B4-BE49-F238E27FC236}">
                <a16:creationId xmlns:a16="http://schemas.microsoft.com/office/drawing/2014/main" id="{C56C349F-6108-4DC3-AA19-BBCDEBB2A056}"/>
              </a:ext>
            </a:extLst>
          </p:cNvPr>
          <p:cNvSpPr>
            <a:spLocks noGrp="1"/>
          </p:cNvSpPr>
          <p:nvPr>
            <p:ph type="title"/>
          </p:nvPr>
        </p:nvSpPr>
        <p:spPr/>
        <p:txBody>
          <a:bodyPr>
            <a:normAutofit fontScale="90000"/>
          </a:bodyPr>
          <a:lstStyle/>
          <a:p>
            <a:r>
              <a:rPr lang="en-AU" sz="3100" dirty="0"/>
              <a:t>2020  - why we need landscape context?</a:t>
            </a:r>
            <a:br>
              <a:rPr lang="en-AU" sz="2800" dirty="0"/>
            </a:br>
            <a:endParaRPr lang="en-AU" sz="2800" dirty="0">
              <a:solidFill>
                <a:schemeClr val="bg1"/>
              </a:solidFill>
            </a:endParaRPr>
          </a:p>
        </p:txBody>
      </p:sp>
      <p:cxnSp>
        <p:nvCxnSpPr>
          <p:cNvPr id="20" name="Connector: Elbow 19">
            <a:extLst>
              <a:ext uri="{FF2B5EF4-FFF2-40B4-BE49-F238E27FC236}">
                <a16:creationId xmlns:a16="http://schemas.microsoft.com/office/drawing/2014/main" id="{4C852919-618E-4242-AA21-EC7056341A21}"/>
              </a:ext>
            </a:extLst>
          </p:cNvPr>
          <p:cNvCxnSpPr>
            <a:cxnSpLocks/>
            <a:stCxn id="34" idx="1"/>
          </p:cNvCxnSpPr>
          <p:nvPr/>
        </p:nvCxnSpPr>
        <p:spPr>
          <a:xfrm rot="10800000" flipV="1">
            <a:off x="7122025" y="1371456"/>
            <a:ext cx="165025" cy="13424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E205CF4-AB00-4A34-BF2C-03AE6FD1316A}"/>
              </a:ext>
            </a:extLst>
          </p:cNvPr>
          <p:cNvCxnSpPr>
            <a:cxnSpLocks/>
          </p:cNvCxnSpPr>
          <p:nvPr/>
        </p:nvCxnSpPr>
        <p:spPr>
          <a:xfrm rot="10800000" flipV="1">
            <a:off x="4465322" y="1288488"/>
            <a:ext cx="1094453" cy="350626"/>
          </a:xfrm>
          <a:prstGeom prst="bentConnector3">
            <a:avLst>
              <a:gd name="adj1" fmla="val 10012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descr="A picture containing grass, outdoor, sky, field&#10;&#10;Description automatically generated">
            <a:extLst>
              <a:ext uri="{FF2B5EF4-FFF2-40B4-BE49-F238E27FC236}">
                <a16:creationId xmlns:a16="http://schemas.microsoft.com/office/drawing/2014/main" id="{51FF5469-A588-4840-BC90-D292756F44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871" y="1433986"/>
            <a:ext cx="1486001" cy="1114501"/>
          </a:xfrm>
          <a:prstGeom prst="rect">
            <a:avLst/>
          </a:prstGeom>
        </p:spPr>
      </p:pic>
      <p:pic>
        <p:nvPicPr>
          <p:cNvPr id="48" name="Picture 47" descr="A picture containing outdoor, grass, sky, nature&#10;&#10;Description automatically generated">
            <a:extLst>
              <a:ext uri="{FF2B5EF4-FFF2-40B4-BE49-F238E27FC236}">
                <a16:creationId xmlns:a16="http://schemas.microsoft.com/office/drawing/2014/main" id="{7EF178DA-8CE6-48DC-A579-453693658E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03741" y="3129904"/>
            <a:ext cx="1494083" cy="1120562"/>
          </a:xfrm>
          <a:prstGeom prst="rect">
            <a:avLst/>
          </a:prstGeom>
        </p:spPr>
      </p:pic>
      <p:cxnSp>
        <p:nvCxnSpPr>
          <p:cNvPr id="50" name="Connector: Elbow 49">
            <a:extLst>
              <a:ext uri="{FF2B5EF4-FFF2-40B4-BE49-F238E27FC236}">
                <a16:creationId xmlns:a16="http://schemas.microsoft.com/office/drawing/2014/main" id="{604CDB79-6C5A-46DC-8914-CECAB6C208B3}"/>
              </a:ext>
            </a:extLst>
          </p:cNvPr>
          <p:cNvCxnSpPr>
            <a:cxnSpLocks/>
            <a:stCxn id="48" idx="0"/>
            <a:endCxn id="97" idx="0"/>
          </p:cNvCxnSpPr>
          <p:nvPr/>
        </p:nvCxnSpPr>
        <p:spPr>
          <a:xfrm rot="16200000" flipH="1" flipV="1">
            <a:off x="7012426" y="2615152"/>
            <a:ext cx="323605" cy="1353108"/>
          </a:xfrm>
          <a:prstGeom prst="bentConnector3">
            <a:avLst>
              <a:gd name="adj1" fmla="val -706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descr="A grassy field with trees in the background&#10;&#10;Description automatically generated with medium confidence">
            <a:extLst>
              <a:ext uri="{FF2B5EF4-FFF2-40B4-BE49-F238E27FC236}">
                <a16:creationId xmlns:a16="http://schemas.microsoft.com/office/drawing/2014/main" id="{E11E038F-4F14-4D3E-9658-CFCFC99B54A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75885" y="3867231"/>
            <a:ext cx="1242495" cy="990504"/>
          </a:xfrm>
          <a:prstGeom prst="rect">
            <a:avLst/>
          </a:prstGeom>
        </p:spPr>
      </p:pic>
      <p:cxnSp>
        <p:nvCxnSpPr>
          <p:cNvPr id="59" name="Connector: Elbow 58">
            <a:extLst>
              <a:ext uri="{FF2B5EF4-FFF2-40B4-BE49-F238E27FC236}">
                <a16:creationId xmlns:a16="http://schemas.microsoft.com/office/drawing/2014/main" id="{BE4671B7-B7AC-4890-A357-7134DC11192A}"/>
              </a:ext>
            </a:extLst>
          </p:cNvPr>
          <p:cNvCxnSpPr>
            <a:cxnSpLocks/>
            <a:stCxn id="54" idx="0"/>
            <a:endCxn id="88" idx="0"/>
          </p:cNvCxnSpPr>
          <p:nvPr/>
        </p:nvCxnSpPr>
        <p:spPr>
          <a:xfrm rot="5400000" flipH="1" flipV="1">
            <a:off x="3435125" y="3287621"/>
            <a:ext cx="241618" cy="917603"/>
          </a:xfrm>
          <a:prstGeom prst="bentConnector3">
            <a:avLst>
              <a:gd name="adj1" fmla="val 1946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DF52314-8007-4E83-8CD3-2667A3B6A9DF}"/>
              </a:ext>
            </a:extLst>
          </p:cNvPr>
          <p:cNvCxnSpPr>
            <a:cxnSpLocks/>
            <a:stCxn id="47" idx="3"/>
          </p:cNvCxnSpPr>
          <p:nvPr/>
        </p:nvCxnSpPr>
        <p:spPr>
          <a:xfrm>
            <a:off x="1780872" y="1991237"/>
            <a:ext cx="695013" cy="39493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579137BA-F1FC-41E0-BE98-134C544EEED4}"/>
              </a:ext>
            </a:extLst>
          </p:cNvPr>
          <p:cNvSpPr/>
          <p:nvPr/>
        </p:nvSpPr>
        <p:spPr>
          <a:xfrm>
            <a:off x="3032761" y="1288488"/>
            <a:ext cx="134139" cy="12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57" name="Rectangle 56">
            <a:extLst>
              <a:ext uri="{FF2B5EF4-FFF2-40B4-BE49-F238E27FC236}">
                <a16:creationId xmlns:a16="http://schemas.microsoft.com/office/drawing/2014/main" id="{A0DA9738-FE24-4568-BEE8-B7454BF30BD7}"/>
              </a:ext>
            </a:extLst>
          </p:cNvPr>
          <p:cNvSpPr/>
          <p:nvPr/>
        </p:nvSpPr>
        <p:spPr>
          <a:xfrm>
            <a:off x="4908886" y="1329636"/>
            <a:ext cx="173325" cy="27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58" name="Rectangle 57">
            <a:extLst>
              <a:ext uri="{FF2B5EF4-FFF2-40B4-BE49-F238E27FC236}">
                <a16:creationId xmlns:a16="http://schemas.microsoft.com/office/drawing/2014/main" id="{D18A0F01-286A-4787-B4A3-464A115D8E94}"/>
              </a:ext>
            </a:extLst>
          </p:cNvPr>
          <p:cNvSpPr/>
          <p:nvPr/>
        </p:nvSpPr>
        <p:spPr>
          <a:xfrm>
            <a:off x="4323659" y="1328431"/>
            <a:ext cx="126615" cy="17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0" name="Rectangle 59">
            <a:extLst>
              <a:ext uri="{FF2B5EF4-FFF2-40B4-BE49-F238E27FC236}">
                <a16:creationId xmlns:a16="http://schemas.microsoft.com/office/drawing/2014/main" id="{5E4E6056-0B46-4B57-8D53-691E0E98A681}"/>
              </a:ext>
            </a:extLst>
          </p:cNvPr>
          <p:cNvSpPr/>
          <p:nvPr/>
        </p:nvSpPr>
        <p:spPr>
          <a:xfrm>
            <a:off x="5502301" y="1303181"/>
            <a:ext cx="103194" cy="27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3" name="Rectangle 62">
            <a:extLst>
              <a:ext uri="{FF2B5EF4-FFF2-40B4-BE49-F238E27FC236}">
                <a16:creationId xmlns:a16="http://schemas.microsoft.com/office/drawing/2014/main" id="{E7DFB6CE-2D14-4862-9E6B-4E833D0C943A}"/>
              </a:ext>
            </a:extLst>
          </p:cNvPr>
          <p:cNvSpPr/>
          <p:nvPr/>
        </p:nvSpPr>
        <p:spPr>
          <a:xfrm>
            <a:off x="6687290" y="1319997"/>
            <a:ext cx="275875" cy="49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4" name="Rectangle 63">
            <a:extLst>
              <a:ext uri="{FF2B5EF4-FFF2-40B4-BE49-F238E27FC236}">
                <a16:creationId xmlns:a16="http://schemas.microsoft.com/office/drawing/2014/main" id="{865A3360-B36C-4BCF-A204-9138457F42FC}"/>
              </a:ext>
            </a:extLst>
          </p:cNvPr>
          <p:cNvSpPr/>
          <p:nvPr/>
        </p:nvSpPr>
        <p:spPr>
          <a:xfrm>
            <a:off x="6268900" y="1173872"/>
            <a:ext cx="275875" cy="465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5" name="Rectangle 64">
            <a:extLst>
              <a:ext uri="{FF2B5EF4-FFF2-40B4-BE49-F238E27FC236}">
                <a16:creationId xmlns:a16="http://schemas.microsoft.com/office/drawing/2014/main" id="{77DBFB9C-C6A2-4428-9411-FACC35463231}"/>
              </a:ext>
            </a:extLst>
          </p:cNvPr>
          <p:cNvSpPr/>
          <p:nvPr/>
        </p:nvSpPr>
        <p:spPr>
          <a:xfrm>
            <a:off x="8181972" y="1327617"/>
            <a:ext cx="275875" cy="49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pic>
        <p:nvPicPr>
          <p:cNvPr id="34" name="Picture 33" descr="A dirt field with trees in the background&#10;&#10;Description automatically generated with low confidence">
            <a:extLst>
              <a:ext uri="{FF2B5EF4-FFF2-40B4-BE49-F238E27FC236}">
                <a16:creationId xmlns:a16="http://schemas.microsoft.com/office/drawing/2014/main" id="{7AEF33FA-4510-4CE3-8509-30A2CF4D12F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87049" y="851705"/>
            <a:ext cx="1386005" cy="1039504"/>
          </a:xfrm>
          <a:prstGeom prst="rect">
            <a:avLst/>
          </a:prstGeom>
        </p:spPr>
      </p:pic>
      <p:grpSp>
        <p:nvGrpSpPr>
          <p:cNvPr id="105" name="Group 104">
            <a:extLst>
              <a:ext uri="{FF2B5EF4-FFF2-40B4-BE49-F238E27FC236}">
                <a16:creationId xmlns:a16="http://schemas.microsoft.com/office/drawing/2014/main" id="{9F176242-3603-4D2B-8950-A5D6691927FD}"/>
              </a:ext>
            </a:extLst>
          </p:cNvPr>
          <p:cNvGrpSpPr/>
          <p:nvPr/>
        </p:nvGrpSpPr>
        <p:grpSpPr>
          <a:xfrm>
            <a:off x="1421184" y="1541876"/>
            <a:ext cx="6499930" cy="2401569"/>
            <a:chOff x="1421184" y="1541875"/>
            <a:chExt cx="6499930" cy="2401569"/>
          </a:xfrm>
        </p:grpSpPr>
        <p:sp>
          <p:nvSpPr>
            <p:cNvPr id="61" name="Rectangle 60">
              <a:extLst>
                <a:ext uri="{FF2B5EF4-FFF2-40B4-BE49-F238E27FC236}">
                  <a16:creationId xmlns:a16="http://schemas.microsoft.com/office/drawing/2014/main" id="{98AD2535-7399-4641-9110-AB8980013AF3}"/>
                </a:ext>
              </a:extLst>
            </p:cNvPr>
            <p:cNvSpPr/>
            <p:nvPr/>
          </p:nvSpPr>
          <p:spPr>
            <a:xfrm>
              <a:off x="5471371" y="1541875"/>
              <a:ext cx="103659" cy="90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51" name="Oval 50">
              <a:extLst>
                <a:ext uri="{FF2B5EF4-FFF2-40B4-BE49-F238E27FC236}">
                  <a16:creationId xmlns:a16="http://schemas.microsoft.com/office/drawing/2014/main" id="{17C9DE93-F1BF-4D45-826B-E2C48D14577B}"/>
                </a:ext>
              </a:extLst>
            </p:cNvPr>
            <p:cNvSpPr/>
            <p:nvPr/>
          </p:nvSpPr>
          <p:spPr>
            <a:xfrm>
              <a:off x="3204262" y="155457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69" name="Oval 68">
              <a:extLst>
                <a:ext uri="{FF2B5EF4-FFF2-40B4-BE49-F238E27FC236}">
                  <a16:creationId xmlns:a16="http://schemas.microsoft.com/office/drawing/2014/main" id="{7EE256C6-BBA1-46D0-A36C-2ED06C1194FD}"/>
                </a:ext>
              </a:extLst>
            </p:cNvPr>
            <p:cNvSpPr/>
            <p:nvPr/>
          </p:nvSpPr>
          <p:spPr>
            <a:xfrm>
              <a:off x="2501342" y="232400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0" name="Oval 69">
              <a:extLst>
                <a:ext uri="{FF2B5EF4-FFF2-40B4-BE49-F238E27FC236}">
                  <a16:creationId xmlns:a16="http://schemas.microsoft.com/office/drawing/2014/main" id="{328E530F-D89B-4162-AF13-1EBEDF5085E7}"/>
                </a:ext>
              </a:extLst>
            </p:cNvPr>
            <p:cNvSpPr/>
            <p:nvPr/>
          </p:nvSpPr>
          <p:spPr>
            <a:xfrm>
              <a:off x="1834823" y="3084756"/>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4" name="Oval 73">
              <a:extLst>
                <a:ext uri="{FF2B5EF4-FFF2-40B4-BE49-F238E27FC236}">
                  <a16:creationId xmlns:a16="http://schemas.microsoft.com/office/drawing/2014/main" id="{C32C4BE3-FA95-4973-B812-6F83ABF5A179}"/>
                </a:ext>
              </a:extLst>
            </p:cNvPr>
            <p:cNvSpPr/>
            <p:nvPr/>
          </p:nvSpPr>
          <p:spPr>
            <a:xfrm>
              <a:off x="2883957" y="194967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5" name="Oval 74">
              <a:extLst>
                <a:ext uri="{FF2B5EF4-FFF2-40B4-BE49-F238E27FC236}">
                  <a16:creationId xmlns:a16="http://schemas.microsoft.com/office/drawing/2014/main" id="{60B07DF5-8D51-47C2-8052-73373A9212BE}"/>
                </a:ext>
              </a:extLst>
            </p:cNvPr>
            <p:cNvSpPr/>
            <p:nvPr/>
          </p:nvSpPr>
          <p:spPr>
            <a:xfrm>
              <a:off x="2142937" y="273181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6" name="Oval 75">
              <a:extLst>
                <a:ext uri="{FF2B5EF4-FFF2-40B4-BE49-F238E27FC236}">
                  <a16:creationId xmlns:a16="http://schemas.microsoft.com/office/drawing/2014/main" id="{AF72FFA6-0322-4E8B-A21C-9AFE4F7422CB}"/>
                </a:ext>
              </a:extLst>
            </p:cNvPr>
            <p:cNvSpPr/>
            <p:nvPr/>
          </p:nvSpPr>
          <p:spPr>
            <a:xfrm>
              <a:off x="1421184" y="346669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7" name="Oval 76">
              <a:extLst>
                <a:ext uri="{FF2B5EF4-FFF2-40B4-BE49-F238E27FC236}">
                  <a16:creationId xmlns:a16="http://schemas.microsoft.com/office/drawing/2014/main" id="{1EFB93F4-E208-4DBE-8F70-02A74A96F1A9}"/>
                </a:ext>
              </a:extLst>
            </p:cNvPr>
            <p:cNvSpPr/>
            <p:nvPr/>
          </p:nvSpPr>
          <p:spPr>
            <a:xfrm>
              <a:off x="4385777" y="163056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8" name="Oval 77">
              <a:extLst>
                <a:ext uri="{FF2B5EF4-FFF2-40B4-BE49-F238E27FC236}">
                  <a16:creationId xmlns:a16="http://schemas.microsoft.com/office/drawing/2014/main" id="{4211F664-15A4-42F8-B6D1-468EED4B4D2C}"/>
                </a:ext>
              </a:extLst>
            </p:cNvPr>
            <p:cNvSpPr/>
            <p:nvPr/>
          </p:nvSpPr>
          <p:spPr>
            <a:xfrm>
              <a:off x="3682857" y="2400001"/>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79" name="Oval 78">
              <a:extLst>
                <a:ext uri="{FF2B5EF4-FFF2-40B4-BE49-F238E27FC236}">
                  <a16:creationId xmlns:a16="http://schemas.microsoft.com/office/drawing/2014/main" id="{696F023C-8CEE-4AC3-9752-9CADB6E172D7}"/>
                </a:ext>
              </a:extLst>
            </p:cNvPr>
            <p:cNvSpPr/>
            <p:nvPr/>
          </p:nvSpPr>
          <p:spPr>
            <a:xfrm>
              <a:off x="3016338" y="316074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0" name="Oval 79">
              <a:extLst>
                <a:ext uri="{FF2B5EF4-FFF2-40B4-BE49-F238E27FC236}">
                  <a16:creationId xmlns:a16="http://schemas.microsoft.com/office/drawing/2014/main" id="{1C9E61DF-3E48-45EE-9ED2-B605FD4CEE8D}"/>
                </a:ext>
              </a:extLst>
            </p:cNvPr>
            <p:cNvSpPr/>
            <p:nvPr/>
          </p:nvSpPr>
          <p:spPr>
            <a:xfrm>
              <a:off x="4065472" y="202567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1" name="Oval 80">
              <a:extLst>
                <a:ext uri="{FF2B5EF4-FFF2-40B4-BE49-F238E27FC236}">
                  <a16:creationId xmlns:a16="http://schemas.microsoft.com/office/drawing/2014/main" id="{DA86A9F8-6C73-4C24-BB31-10E19070F62D}"/>
                </a:ext>
              </a:extLst>
            </p:cNvPr>
            <p:cNvSpPr/>
            <p:nvPr/>
          </p:nvSpPr>
          <p:spPr>
            <a:xfrm>
              <a:off x="3324452" y="280780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2" name="Oval 81">
              <a:extLst>
                <a:ext uri="{FF2B5EF4-FFF2-40B4-BE49-F238E27FC236}">
                  <a16:creationId xmlns:a16="http://schemas.microsoft.com/office/drawing/2014/main" id="{ADB18467-CF44-43F3-AA8D-E837D422F2B3}"/>
                </a:ext>
              </a:extLst>
            </p:cNvPr>
            <p:cNvSpPr/>
            <p:nvPr/>
          </p:nvSpPr>
          <p:spPr>
            <a:xfrm>
              <a:off x="2602699" y="354268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3" name="Oval 82">
              <a:extLst>
                <a:ext uri="{FF2B5EF4-FFF2-40B4-BE49-F238E27FC236}">
                  <a16:creationId xmlns:a16="http://schemas.microsoft.com/office/drawing/2014/main" id="{F876D734-3C05-444D-B964-5114ABF03E2E}"/>
                </a:ext>
              </a:extLst>
            </p:cNvPr>
            <p:cNvSpPr/>
            <p:nvPr/>
          </p:nvSpPr>
          <p:spPr>
            <a:xfrm>
              <a:off x="5743814" y="171349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4" name="Oval 83">
              <a:extLst>
                <a:ext uri="{FF2B5EF4-FFF2-40B4-BE49-F238E27FC236}">
                  <a16:creationId xmlns:a16="http://schemas.microsoft.com/office/drawing/2014/main" id="{D906BA1A-2A8E-4615-AFD2-E54CC6A2E61F}"/>
                </a:ext>
              </a:extLst>
            </p:cNvPr>
            <p:cNvSpPr/>
            <p:nvPr/>
          </p:nvSpPr>
          <p:spPr>
            <a:xfrm>
              <a:off x="5040894" y="248292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5" name="Oval 84">
              <a:extLst>
                <a:ext uri="{FF2B5EF4-FFF2-40B4-BE49-F238E27FC236}">
                  <a16:creationId xmlns:a16="http://schemas.microsoft.com/office/drawing/2014/main" id="{D5A01002-BA2E-4FE0-A92F-353BA5DEDD38}"/>
                </a:ext>
              </a:extLst>
            </p:cNvPr>
            <p:cNvSpPr/>
            <p:nvPr/>
          </p:nvSpPr>
          <p:spPr>
            <a:xfrm>
              <a:off x="4374375" y="3243676"/>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6" name="Oval 85">
              <a:extLst>
                <a:ext uri="{FF2B5EF4-FFF2-40B4-BE49-F238E27FC236}">
                  <a16:creationId xmlns:a16="http://schemas.microsoft.com/office/drawing/2014/main" id="{D9CC52C5-1E49-43CE-8C5E-339E8D80D4F5}"/>
                </a:ext>
              </a:extLst>
            </p:cNvPr>
            <p:cNvSpPr/>
            <p:nvPr/>
          </p:nvSpPr>
          <p:spPr>
            <a:xfrm>
              <a:off x="5423509" y="210859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7" name="Oval 86">
              <a:extLst>
                <a:ext uri="{FF2B5EF4-FFF2-40B4-BE49-F238E27FC236}">
                  <a16:creationId xmlns:a16="http://schemas.microsoft.com/office/drawing/2014/main" id="{4AA1D194-2CA1-4960-ABBE-C34ED1DF618C}"/>
                </a:ext>
              </a:extLst>
            </p:cNvPr>
            <p:cNvSpPr/>
            <p:nvPr/>
          </p:nvSpPr>
          <p:spPr>
            <a:xfrm>
              <a:off x="4682489" y="289073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8" name="Oval 87">
              <a:extLst>
                <a:ext uri="{FF2B5EF4-FFF2-40B4-BE49-F238E27FC236}">
                  <a16:creationId xmlns:a16="http://schemas.microsoft.com/office/drawing/2014/main" id="{1A393433-28B7-4413-BD67-FE2F100014E6}"/>
                </a:ext>
              </a:extLst>
            </p:cNvPr>
            <p:cNvSpPr/>
            <p:nvPr/>
          </p:nvSpPr>
          <p:spPr>
            <a:xfrm>
              <a:off x="3960736" y="362561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89" name="Oval 88">
              <a:extLst>
                <a:ext uri="{FF2B5EF4-FFF2-40B4-BE49-F238E27FC236}">
                  <a16:creationId xmlns:a16="http://schemas.microsoft.com/office/drawing/2014/main" id="{88AF02BF-B6F3-4F1A-84D7-F6F02FB982C3}"/>
                </a:ext>
              </a:extLst>
            </p:cNvPr>
            <p:cNvSpPr/>
            <p:nvPr/>
          </p:nvSpPr>
          <p:spPr>
            <a:xfrm>
              <a:off x="6739409" y="1883071"/>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0" name="Oval 89">
              <a:extLst>
                <a:ext uri="{FF2B5EF4-FFF2-40B4-BE49-F238E27FC236}">
                  <a16:creationId xmlns:a16="http://schemas.microsoft.com/office/drawing/2014/main" id="{78C86D11-78A1-46EE-9927-1558CFFFEEDF}"/>
                </a:ext>
              </a:extLst>
            </p:cNvPr>
            <p:cNvSpPr/>
            <p:nvPr/>
          </p:nvSpPr>
          <p:spPr>
            <a:xfrm>
              <a:off x="6036489" y="265250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1" name="Oval 90">
              <a:extLst>
                <a:ext uri="{FF2B5EF4-FFF2-40B4-BE49-F238E27FC236}">
                  <a16:creationId xmlns:a16="http://schemas.microsoft.com/office/drawing/2014/main" id="{058D9B3F-AA66-43FE-9C73-CE5B2E5E09D0}"/>
                </a:ext>
              </a:extLst>
            </p:cNvPr>
            <p:cNvSpPr/>
            <p:nvPr/>
          </p:nvSpPr>
          <p:spPr>
            <a:xfrm>
              <a:off x="5369970" y="341325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2" name="Oval 91">
              <a:extLst>
                <a:ext uri="{FF2B5EF4-FFF2-40B4-BE49-F238E27FC236}">
                  <a16:creationId xmlns:a16="http://schemas.microsoft.com/office/drawing/2014/main" id="{3E7B9C3B-8447-4622-8487-9B675967B150}"/>
                </a:ext>
              </a:extLst>
            </p:cNvPr>
            <p:cNvSpPr/>
            <p:nvPr/>
          </p:nvSpPr>
          <p:spPr>
            <a:xfrm>
              <a:off x="6419104" y="227817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3" name="Oval 92">
              <a:extLst>
                <a:ext uri="{FF2B5EF4-FFF2-40B4-BE49-F238E27FC236}">
                  <a16:creationId xmlns:a16="http://schemas.microsoft.com/office/drawing/2014/main" id="{B72F9DEF-8AF0-4AB7-9F77-4C44FC6077E7}"/>
                </a:ext>
              </a:extLst>
            </p:cNvPr>
            <p:cNvSpPr/>
            <p:nvPr/>
          </p:nvSpPr>
          <p:spPr>
            <a:xfrm>
              <a:off x="5678084" y="306030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4" name="Oval 93">
              <a:extLst>
                <a:ext uri="{FF2B5EF4-FFF2-40B4-BE49-F238E27FC236}">
                  <a16:creationId xmlns:a16="http://schemas.microsoft.com/office/drawing/2014/main" id="{C538E197-B04A-4EF7-8C03-F1681AFD560D}"/>
                </a:ext>
              </a:extLst>
            </p:cNvPr>
            <p:cNvSpPr/>
            <p:nvPr/>
          </p:nvSpPr>
          <p:spPr>
            <a:xfrm>
              <a:off x="4956331" y="379518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5" name="Oval 94">
              <a:extLst>
                <a:ext uri="{FF2B5EF4-FFF2-40B4-BE49-F238E27FC236}">
                  <a16:creationId xmlns:a16="http://schemas.microsoft.com/office/drawing/2014/main" id="{46162251-FBFD-4540-BD69-F9DD77A290FA}"/>
                </a:ext>
              </a:extLst>
            </p:cNvPr>
            <p:cNvSpPr/>
            <p:nvPr/>
          </p:nvSpPr>
          <p:spPr>
            <a:xfrm>
              <a:off x="7813114" y="1923327"/>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6" name="Oval 95">
              <a:extLst>
                <a:ext uri="{FF2B5EF4-FFF2-40B4-BE49-F238E27FC236}">
                  <a16:creationId xmlns:a16="http://schemas.microsoft.com/office/drawing/2014/main" id="{75D8D815-787E-42DA-99DC-74B7867A5C4E}"/>
                </a:ext>
              </a:extLst>
            </p:cNvPr>
            <p:cNvSpPr/>
            <p:nvPr/>
          </p:nvSpPr>
          <p:spPr>
            <a:xfrm>
              <a:off x="7071635" y="275253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7" name="Oval 96">
              <a:extLst>
                <a:ext uri="{FF2B5EF4-FFF2-40B4-BE49-F238E27FC236}">
                  <a16:creationId xmlns:a16="http://schemas.microsoft.com/office/drawing/2014/main" id="{AE37E7CC-2EDC-45B3-8AA3-24F815655BDE}"/>
                </a:ext>
              </a:extLst>
            </p:cNvPr>
            <p:cNvSpPr/>
            <p:nvPr/>
          </p:nvSpPr>
          <p:spPr>
            <a:xfrm>
              <a:off x="6443675" y="345350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8" name="Oval 97">
              <a:extLst>
                <a:ext uri="{FF2B5EF4-FFF2-40B4-BE49-F238E27FC236}">
                  <a16:creationId xmlns:a16="http://schemas.microsoft.com/office/drawing/2014/main" id="{A8C50D75-F058-4424-98A2-BE66F1622C64}"/>
                </a:ext>
              </a:extLst>
            </p:cNvPr>
            <p:cNvSpPr/>
            <p:nvPr/>
          </p:nvSpPr>
          <p:spPr>
            <a:xfrm>
              <a:off x="7492809" y="2318431"/>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99" name="Oval 98">
              <a:extLst>
                <a:ext uri="{FF2B5EF4-FFF2-40B4-BE49-F238E27FC236}">
                  <a16:creationId xmlns:a16="http://schemas.microsoft.com/office/drawing/2014/main" id="{B789C4A2-3AA2-452E-A526-DC829D31A411}"/>
                </a:ext>
              </a:extLst>
            </p:cNvPr>
            <p:cNvSpPr/>
            <p:nvPr/>
          </p:nvSpPr>
          <p:spPr>
            <a:xfrm>
              <a:off x="6751789" y="310056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sp>
          <p:nvSpPr>
            <p:cNvPr id="100" name="Oval 99">
              <a:extLst>
                <a:ext uri="{FF2B5EF4-FFF2-40B4-BE49-F238E27FC236}">
                  <a16:creationId xmlns:a16="http://schemas.microsoft.com/office/drawing/2014/main" id="{E4363182-CBCB-4048-B4E2-DBE948D198DC}"/>
                </a:ext>
              </a:extLst>
            </p:cNvPr>
            <p:cNvSpPr/>
            <p:nvPr/>
          </p:nvSpPr>
          <p:spPr>
            <a:xfrm>
              <a:off x="6030036" y="383544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AU">
                <a:solidFill>
                  <a:srgbClr val="FFFFFF"/>
                </a:solidFill>
                <a:latin typeface="Calibri"/>
              </a:endParaRPr>
            </a:p>
          </p:txBody>
        </p:sp>
      </p:grpSp>
      <p:pic>
        <p:nvPicPr>
          <p:cNvPr id="36" name="Picture 35" descr="A picture containing nature&#10;&#10;Description automatically generated">
            <a:extLst>
              <a:ext uri="{FF2B5EF4-FFF2-40B4-BE49-F238E27FC236}">
                <a16:creationId xmlns:a16="http://schemas.microsoft.com/office/drawing/2014/main" id="{8E29C6E1-0057-4116-88FF-25398258D14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16200000">
            <a:off x="5565147" y="864842"/>
            <a:ext cx="1099591" cy="1133122"/>
          </a:xfrm>
          <a:prstGeom prst="rect">
            <a:avLst/>
          </a:prstGeom>
        </p:spPr>
      </p:pic>
      <p:grpSp>
        <p:nvGrpSpPr>
          <p:cNvPr id="71" name="Group 70">
            <a:extLst>
              <a:ext uri="{FF2B5EF4-FFF2-40B4-BE49-F238E27FC236}">
                <a16:creationId xmlns:a16="http://schemas.microsoft.com/office/drawing/2014/main" id="{C4A4D742-7A64-DA78-DC9B-2AC16D99F2BC}"/>
              </a:ext>
            </a:extLst>
          </p:cNvPr>
          <p:cNvGrpSpPr/>
          <p:nvPr/>
        </p:nvGrpSpPr>
        <p:grpSpPr>
          <a:xfrm>
            <a:off x="1352662" y="1482604"/>
            <a:ext cx="2039914" cy="2158213"/>
            <a:chOff x="1352662" y="1482604"/>
            <a:chExt cx="2039914" cy="2158213"/>
          </a:xfrm>
        </p:grpSpPr>
        <p:pic>
          <p:nvPicPr>
            <p:cNvPr id="17" name="Graphic 16" descr="Orange with solid fill">
              <a:extLst>
                <a:ext uri="{FF2B5EF4-FFF2-40B4-BE49-F238E27FC236}">
                  <a16:creationId xmlns:a16="http://schemas.microsoft.com/office/drawing/2014/main" id="{8302BE20-E9A3-60BB-034F-D7869328D9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52662" y="3388817"/>
              <a:ext cx="252000" cy="252000"/>
            </a:xfrm>
            <a:prstGeom prst="rect">
              <a:avLst/>
            </a:prstGeom>
          </p:spPr>
        </p:pic>
        <p:pic>
          <p:nvPicPr>
            <p:cNvPr id="21" name="Graphic 20" descr="Orange with solid fill">
              <a:extLst>
                <a:ext uri="{FF2B5EF4-FFF2-40B4-BE49-F238E27FC236}">
                  <a16:creationId xmlns:a16="http://schemas.microsoft.com/office/drawing/2014/main" id="{0DB82F74-E868-A44B-95B3-CB64F2D13C6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6689" y="3003903"/>
              <a:ext cx="252000" cy="252000"/>
            </a:xfrm>
            <a:prstGeom prst="rect">
              <a:avLst/>
            </a:prstGeom>
          </p:spPr>
        </p:pic>
        <p:pic>
          <p:nvPicPr>
            <p:cNvPr id="22" name="Graphic 21" descr="Orange with solid fill">
              <a:extLst>
                <a:ext uri="{FF2B5EF4-FFF2-40B4-BE49-F238E27FC236}">
                  <a16:creationId xmlns:a16="http://schemas.microsoft.com/office/drawing/2014/main" id="{366BB850-16E6-4EE2-7C57-250DC66F7F1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81326" y="2652505"/>
              <a:ext cx="252000" cy="252000"/>
            </a:xfrm>
            <a:prstGeom prst="rect">
              <a:avLst/>
            </a:prstGeom>
          </p:spPr>
        </p:pic>
        <p:pic>
          <p:nvPicPr>
            <p:cNvPr id="23" name="Graphic 22" descr="Orange with solid fill">
              <a:extLst>
                <a:ext uri="{FF2B5EF4-FFF2-40B4-BE49-F238E27FC236}">
                  <a16:creationId xmlns:a16="http://schemas.microsoft.com/office/drawing/2014/main" id="{3A9314AD-9450-50BC-C3F3-CA333C9561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5243" y="2246432"/>
              <a:ext cx="252000" cy="252000"/>
            </a:xfrm>
            <a:prstGeom prst="rect">
              <a:avLst/>
            </a:prstGeom>
          </p:spPr>
        </p:pic>
        <p:pic>
          <p:nvPicPr>
            <p:cNvPr id="24" name="Graphic 23" descr="Orange with solid fill">
              <a:extLst>
                <a:ext uri="{FF2B5EF4-FFF2-40B4-BE49-F238E27FC236}">
                  <a16:creationId xmlns:a16="http://schemas.microsoft.com/office/drawing/2014/main" id="{5B9746D3-E15C-9D9B-A006-94B57382275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9718" y="1891209"/>
              <a:ext cx="252000" cy="252000"/>
            </a:xfrm>
            <a:prstGeom prst="rect">
              <a:avLst/>
            </a:prstGeom>
          </p:spPr>
        </p:pic>
        <p:pic>
          <p:nvPicPr>
            <p:cNvPr id="25" name="Graphic 24" descr="Orange with solid fill">
              <a:extLst>
                <a:ext uri="{FF2B5EF4-FFF2-40B4-BE49-F238E27FC236}">
                  <a16:creationId xmlns:a16="http://schemas.microsoft.com/office/drawing/2014/main" id="{FBEA30D4-039D-5722-CBCC-624149FBF1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0576" y="1482604"/>
              <a:ext cx="252000" cy="252000"/>
            </a:xfrm>
            <a:prstGeom prst="rect">
              <a:avLst/>
            </a:prstGeom>
          </p:spPr>
        </p:pic>
      </p:grpSp>
      <p:grpSp>
        <p:nvGrpSpPr>
          <p:cNvPr id="72" name="Group 71">
            <a:extLst>
              <a:ext uri="{FF2B5EF4-FFF2-40B4-BE49-F238E27FC236}">
                <a16:creationId xmlns:a16="http://schemas.microsoft.com/office/drawing/2014/main" id="{73CFE78F-C7BB-60AF-F192-B6169B7AA14E}"/>
              </a:ext>
            </a:extLst>
          </p:cNvPr>
          <p:cNvGrpSpPr/>
          <p:nvPr/>
        </p:nvGrpSpPr>
        <p:grpSpPr>
          <a:xfrm>
            <a:off x="4906451" y="1783199"/>
            <a:ext cx="3092422" cy="2222627"/>
            <a:chOff x="4906451" y="1783199"/>
            <a:chExt cx="3092422" cy="2222627"/>
          </a:xfrm>
        </p:grpSpPr>
        <p:pic>
          <p:nvPicPr>
            <p:cNvPr id="16" name="Graphic 15" descr="Apple with solid fill">
              <a:extLst>
                <a:ext uri="{FF2B5EF4-FFF2-40B4-BE49-F238E27FC236}">
                  <a16:creationId xmlns:a16="http://schemas.microsoft.com/office/drawing/2014/main" id="{CBF2E407-CDAC-3673-9F60-27238A2B38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61902" y="3753826"/>
              <a:ext cx="252000" cy="252000"/>
            </a:xfrm>
            <a:prstGeom prst="rect">
              <a:avLst/>
            </a:prstGeom>
          </p:spPr>
        </p:pic>
        <p:pic>
          <p:nvPicPr>
            <p:cNvPr id="27" name="Graphic 26" descr="Apple with solid fill">
              <a:extLst>
                <a:ext uri="{FF2B5EF4-FFF2-40B4-BE49-F238E27FC236}">
                  <a16:creationId xmlns:a16="http://schemas.microsoft.com/office/drawing/2014/main" id="{F2A4BF17-6EF8-D9A2-0524-F9811FAD562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6517" y="1783199"/>
              <a:ext cx="252000" cy="252000"/>
            </a:xfrm>
            <a:prstGeom prst="rect">
              <a:avLst/>
            </a:prstGeom>
          </p:spPr>
        </p:pic>
        <p:pic>
          <p:nvPicPr>
            <p:cNvPr id="28" name="Graphic 27" descr="Apple with solid fill">
              <a:extLst>
                <a:ext uri="{FF2B5EF4-FFF2-40B4-BE49-F238E27FC236}">
                  <a16:creationId xmlns:a16="http://schemas.microsoft.com/office/drawing/2014/main" id="{620A93E5-30B9-2456-9F4C-DE331DD0158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46873" y="1840421"/>
              <a:ext cx="252000" cy="252000"/>
            </a:xfrm>
            <a:prstGeom prst="rect">
              <a:avLst/>
            </a:prstGeom>
          </p:spPr>
        </p:pic>
        <p:pic>
          <p:nvPicPr>
            <p:cNvPr id="30" name="Graphic 29" descr="Apple with solid fill">
              <a:extLst>
                <a:ext uri="{FF2B5EF4-FFF2-40B4-BE49-F238E27FC236}">
                  <a16:creationId xmlns:a16="http://schemas.microsoft.com/office/drawing/2014/main" id="{56E5B124-4AEF-C483-8DAA-F307D3FB9B0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20809" y="2242606"/>
              <a:ext cx="252000" cy="252000"/>
            </a:xfrm>
            <a:prstGeom prst="rect">
              <a:avLst/>
            </a:prstGeom>
          </p:spPr>
        </p:pic>
        <p:pic>
          <p:nvPicPr>
            <p:cNvPr id="31" name="Graphic 30" descr="Apple with solid fill">
              <a:extLst>
                <a:ext uri="{FF2B5EF4-FFF2-40B4-BE49-F238E27FC236}">
                  <a16:creationId xmlns:a16="http://schemas.microsoft.com/office/drawing/2014/main" id="{2F7717A8-1AB1-2F91-30E1-8C6D5960DBB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5099" y="2991677"/>
              <a:ext cx="252000" cy="252000"/>
            </a:xfrm>
            <a:prstGeom prst="rect">
              <a:avLst/>
            </a:prstGeom>
          </p:spPr>
        </p:pic>
        <p:pic>
          <p:nvPicPr>
            <p:cNvPr id="32" name="Graphic 31" descr="Apple with solid fill">
              <a:extLst>
                <a:ext uri="{FF2B5EF4-FFF2-40B4-BE49-F238E27FC236}">
                  <a16:creationId xmlns:a16="http://schemas.microsoft.com/office/drawing/2014/main" id="{C68459E8-6831-0A5A-C5FF-1C682B0AC1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9946" y="3360014"/>
              <a:ext cx="252000" cy="252000"/>
            </a:xfrm>
            <a:prstGeom prst="rect">
              <a:avLst/>
            </a:prstGeom>
          </p:spPr>
        </p:pic>
        <p:pic>
          <p:nvPicPr>
            <p:cNvPr id="33" name="Graphic 32" descr="Apple with solid fill">
              <a:extLst>
                <a:ext uri="{FF2B5EF4-FFF2-40B4-BE49-F238E27FC236}">
                  <a16:creationId xmlns:a16="http://schemas.microsoft.com/office/drawing/2014/main" id="{2823E83B-BAF6-71A0-1C1F-5C6439515E7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90105" y="3321164"/>
              <a:ext cx="252000" cy="252000"/>
            </a:xfrm>
            <a:prstGeom prst="rect">
              <a:avLst/>
            </a:prstGeom>
          </p:spPr>
        </p:pic>
        <p:pic>
          <p:nvPicPr>
            <p:cNvPr id="39" name="Graphic 38" descr="Apple with solid fill">
              <a:extLst>
                <a:ext uri="{FF2B5EF4-FFF2-40B4-BE49-F238E27FC236}">
                  <a16:creationId xmlns:a16="http://schemas.microsoft.com/office/drawing/2014/main" id="{61499582-8F32-D241-4CC7-C724D12C70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21078" y="2974565"/>
              <a:ext cx="252000" cy="252000"/>
            </a:xfrm>
            <a:prstGeom prst="rect">
              <a:avLst/>
            </a:prstGeom>
          </p:spPr>
        </p:pic>
        <p:pic>
          <p:nvPicPr>
            <p:cNvPr id="40" name="Graphic 39" descr="Apple with solid fill">
              <a:extLst>
                <a:ext uri="{FF2B5EF4-FFF2-40B4-BE49-F238E27FC236}">
                  <a16:creationId xmlns:a16="http://schemas.microsoft.com/office/drawing/2014/main" id="{B4271CA3-8F9B-1DAA-CED0-6277C29E82B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3488" y="2179404"/>
              <a:ext cx="252000" cy="252000"/>
            </a:xfrm>
            <a:prstGeom prst="rect">
              <a:avLst/>
            </a:prstGeom>
          </p:spPr>
        </p:pic>
        <p:pic>
          <p:nvPicPr>
            <p:cNvPr id="41" name="Graphic 40" descr="Apple with solid fill">
              <a:extLst>
                <a:ext uri="{FF2B5EF4-FFF2-40B4-BE49-F238E27FC236}">
                  <a16:creationId xmlns:a16="http://schemas.microsoft.com/office/drawing/2014/main" id="{08213CFC-F146-0C68-9F5A-BDCD1C95DB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6451" y="3705355"/>
              <a:ext cx="252000" cy="252000"/>
            </a:xfrm>
            <a:prstGeom prst="rect">
              <a:avLst/>
            </a:prstGeom>
          </p:spPr>
        </p:pic>
      </p:grpSp>
      <p:grpSp>
        <p:nvGrpSpPr>
          <p:cNvPr id="73" name="Group 72">
            <a:extLst>
              <a:ext uri="{FF2B5EF4-FFF2-40B4-BE49-F238E27FC236}">
                <a16:creationId xmlns:a16="http://schemas.microsoft.com/office/drawing/2014/main" id="{8D071038-6A65-52BE-5308-BAFA728006C9}"/>
              </a:ext>
            </a:extLst>
          </p:cNvPr>
          <p:cNvGrpSpPr/>
          <p:nvPr/>
        </p:nvGrpSpPr>
        <p:grpSpPr>
          <a:xfrm>
            <a:off x="2496387" y="1575274"/>
            <a:ext cx="3109108" cy="2130081"/>
            <a:chOff x="2496387" y="1575274"/>
            <a:chExt cx="3109108" cy="2130081"/>
          </a:xfrm>
        </p:grpSpPr>
        <p:pic>
          <p:nvPicPr>
            <p:cNvPr id="18" name="Graphic 17" descr="Strawberry with solid fill">
              <a:extLst>
                <a:ext uri="{FF2B5EF4-FFF2-40B4-BE49-F238E27FC236}">
                  <a16:creationId xmlns:a16="http://schemas.microsoft.com/office/drawing/2014/main" id="{C86C689F-4CFC-2189-EB04-5D82D5C231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44664" y="2724503"/>
              <a:ext cx="252000" cy="252000"/>
            </a:xfrm>
            <a:prstGeom prst="rect">
              <a:avLst/>
            </a:prstGeom>
          </p:spPr>
        </p:pic>
        <p:pic>
          <p:nvPicPr>
            <p:cNvPr id="19" name="Graphic 18" descr="Banana with solid fill">
              <a:extLst>
                <a:ext uri="{FF2B5EF4-FFF2-40B4-BE49-F238E27FC236}">
                  <a16:creationId xmlns:a16="http://schemas.microsoft.com/office/drawing/2014/main" id="{F8792DD3-054A-4A93-2896-3ACB2B18237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84197" y="3136817"/>
              <a:ext cx="252000" cy="252000"/>
            </a:xfrm>
            <a:prstGeom prst="rect">
              <a:avLst/>
            </a:prstGeom>
          </p:spPr>
        </p:pic>
        <p:pic>
          <p:nvPicPr>
            <p:cNvPr id="42" name="Graphic 41" descr="Banana with solid fill">
              <a:extLst>
                <a:ext uri="{FF2B5EF4-FFF2-40B4-BE49-F238E27FC236}">
                  <a16:creationId xmlns:a16="http://schemas.microsoft.com/office/drawing/2014/main" id="{77330EA0-D51C-6DF3-A674-D4A64E802CA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65872" y="2379641"/>
              <a:ext cx="252000" cy="252000"/>
            </a:xfrm>
            <a:prstGeom prst="rect">
              <a:avLst/>
            </a:prstGeom>
          </p:spPr>
        </p:pic>
        <p:pic>
          <p:nvPicPr>
            <p:cNvPr id="43" name="Graphic 42" descr="Banana with solid fill">
              <a:extLst>
                <a:ext uri="{FF2B5EF4-FFF2-40B4-BE49-F238E27FC236}">
                  <a16:creationId xmlns:a16="http://schemas.microsoft.com/office/drawing/2014/main" id="{135EA039-AD23-5B57-7DB3-BBDCC38E376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53495" y="2017209"/>
              <a:ext cx="252000" cy="252000"/>
            </a:xfrm>
            <a:prstGeom prst="rect">
              <a:avLst/>
            </a:prstGeom>
          </p:spPr>
        </p:pic>
        <p:pic>
          <p:nvPicPr>
            <p:cNvPr id="44" name="Graphic 43" descr="Banana with solid fill">
              <a:extLst>
                <a:ext uri="{FF2B5EF4-FFF2-40B4-BE49-F238E27FC236}">
                  <a16:creationId xmlns:a16="http://schemas.microsoft.com/office/drawing/2014/main" id="{685597AB-40DB-FCC1-CDDB-5D5CF17E48E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96387" y="3453355"/>
              <a:ext cx="252000" cy="252000"/>
            </a:xfrm>
            <a:prstGeom prst="rect">
              <a:avLst/>
            </a:prstGeom>
          </p:spPr>
        </p:pic>
        <p:pic>
          <p:nvPicPr>
            <p:cNvPr id="52" name="Graphic 51" descr="Banana with solid fill">
              <a:extLst>
                <a:ext uri="{FF2B5EF4-FFF2-40B4-BE49-F238E27FC236}">
                  <a16:creationId xmlns:a16="http://schemas.microsoft.com/office/drawing/2014/main" id="{20095896-FB52-651B-5315-537C801C2C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44931" y="3066397"/>
              <a:ext cx="252000" cy="252000"/>
            </a:xfrm>
            <a:prstGeom prst="rect">
              <a:avLst/>
            </a:prstGeom>
          </p:spPr>
        </p:pic>
        <p:pic>
          <p:nvPicPr>
            <p:cNvPr id="53" name="Graphic 52" descr="Strawberry with solid fill">
              <a:extLst>
                <a:ext uri="{FF2B5EF4-FFF2-40B4-BE49-F238E27FC236}">
                  <a16:creationId xmlns:a16="http://schemas.microsoft.com/office/drawing/2014/main" id="{FD91D936-5050-F673-7256-17A926E0C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12167" y="2306781"/>
              <a:ext cx="252000" cy="252000"/>
            </a:xfrm>
            <a:prstGeom prst="rect">
              <a:avLst/>
            </a:prstGeom>
          </p:spPr>
        </p:pic>
        <p:pic>
          <p:nvPicPr>
            <p:cNvPr id="55" name="Graphic 54" descr="Strawberry with solid fill">
              <a:extLst>
                <a:ext uri="{FF2B5EF4-FFF2-40B4-BE49-F238E27FC236}">
                  <a16:creationId xmlns:a16="http://schemas.microsoft.com/office/drawing/2014/main" id="{5CFCD848-C131-10D5-C1BA-16A7A0FDF12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94903" y="1963646"/>
              <a:ext cx="252000" cy="252000"/>
            </a:xfrm>
            <a:prstGeom prst="rect">
              <a:avLst/>
            </a:prstGeom>
          </p:spPr>
        </p:pic>
        <p:pic>
          <p:nvPicPr>
            <p:cNvPr id="56" name="Graphic 55" descr="Strawberry with solid fill">
              <a:extLst>
                <a:ext uri="{FF2B5EF4-FFF2-40B4-BE49-F238E27FC236}">
                  <a16:creationId xmlns:a16="http://schemas.microsoft.com/office/drawing/2014/main" id="{2569207E-5A92-D99F-EC78-1DDF0BEE9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09214" y="1575274"/>
              <a:ext cx="252000" cy="252000"/>
            </a:xfrm>
            <a:prstGeom prst="rect">
              <a:avLst/>
            </a:prstGeom>
          </p:spPr>
        </p:pic>
      </p:grpSp>
      <p:grpSp>
        <p:nvGrpSpPr>
          <p:cNvPr id="112" name="Group 111">
            <a:extLst>
              <a:ext uri="{FF2B5EF4-FFF2-40B4-BE49-F238E27FC236}">
                <a16:creationId xmlns:a16="http://schemas.microsoft.com/office/drawing/2014/main" id="{25F155E4-752F-7A3A-14D9-A925D420A957}"/>
              </a:ext>
            </a:extLst>
          </p:cNvPr>
          <p:cNvGrpSpPr/>
          <p:nvPr/>
        </p:nvGrpSpPr>
        <p:grpSpPr>
          <a:xfrm>
            <a:off x="3900310" y="2548487"/>
            <a:ext cx="3408638" cy="1236121"/>
            <a:chOff x="3900310" y="2548487"/>
            <a:chExt cx="3408638" cy="1236121"/>
          </a:xfrm>
        </p:grpSpPr>
        <p:pic>
          <p:nvPicPr>
            <p:cNvPr id="107" name="Graphic 106" descr="Peach with solid fill">
              <a:extLst>
                <a:ext uri="{FF2B5EF4-FFF2-40B4-BE49-F238E27FC236}">
                  <a16:creationId xmlns:a16="http://schemas.microsoft.com/office/drawing/2014/main" id="{6CD5A9DD-9030-821B-867C-2D78A26C08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00310" y="3514171"/>
              <a:ext cx="270437" cy="270437"/>
            </a:xfrm>
            <a:prstGeom prst="rect">
              <a:avLst/>
            </a:prstGeom>
          </p:spPr>
        </p:pic>
        <p:pic>
          <p:nvPicPr>
            <p:cNvPr id="109" name="Graphic 108" descr="Blueberry with solid fill">
              <a:extLst>
                <a:ext uri="{FF2B5EF4-FFF2-40B4-BE49-F238E27FC236}">
                  <a16:creationId xmlns:a16="http://schemas.microsoft.com/office/drawing/2014/main" id="{650BE83C-0538-3823-E407-05A4AD17B3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72000" y="2713883"/>
              <a:ext cx="335885" cy="335885"/>
            </a:xfrm>
            <a:prstGeom prst="rect">
              <a:avLst/>
            </a:prstGeom>
          </p:spPr>
        </p:pic>
        <p:pic>
          <p:nvPicPr>
            <p:cNvPr id="110" name="Graphic 109" descr="Blueberry with solid fill">
              <a:extLst>
                <a:ext uri="{FF2B5EF4-FFF2-40B4-BE49-F238E27FC236}">
                  <a16:creationId xmlns:a16="http://schemas.microsoft.com/office/drawing/2014/main" id="{459F11CB-B700-CF99-32C6-636284DF17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33015" y="2548487"/>
              <a:ext cx="335885" cy="335885"/>
            </a:xfrm>
            <a:prstGeom prst="rect">
              <a:avLst/>
            </a:prstGeom>
          </p:spPr>
        </p:pic>
        <p:pic>
          <p:nvPicPr>
            <p:cNvPr id="111" name="Graphic 110" descr="Blueberry with solid fill">
              <a:extLst>
                <a:ext uri="{FF2B5EF4-FFF2-40B4-BE49-F238E27FC236}">
                  <a16:creationId xmlns:a16="http://schemas.microsoft.com/office/drawing/2014/main" id="{9F6BEC95-895A-30EA-3B85-D2099A0F269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73063" y="2649648"/>
              <a:ext cx="335885" cy="335885"/>
            </a:xfrm>
            <a:prstGeom prst="rect">
              <a:avLst/>
            </a:prstGeom>
          </p:spPr>
        </p:pic>
      </p:grpSp>
    </p:spTree>
    <p:extLst>
      <p:ext uri="{BB962C8B-B14F-4D97-AF65-F5344CB8AC3E}">
        <p14:creationId xmlns:p14="http://schemas.microsoft.com/office/powerpoint/2010/main" val="111468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01FDE3BF-E6E9-4C18-8038-CF25D637063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35FAB0E3-1331-443A-83E9-991F7D144633}"/>
    </a:ext>
  </a:extLst>
</a:theme>
</file>

<file path=ppt/theme/theme3.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F90F4FBF-B8F2-42AC-896F-B6E91557FB3C}"/>
    </a:ext>
  </a:extLst>
</a:theme>
</file>

<file path=ppt/theme/theme4.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19A47D4A-8090-4A46-87F2-5022CDA1E660}"/>
    </a:ext>
  </a:extLst>
</a:theme>
</file>

<file path=ppt/theme/theme5.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E8CA7811-B370-44D8-89FD-BA62BAC3FAAB}"/>
    </a:ext>
  </a:extLst>
</a:theme>
</file>

<file path=ppt/theme/theme6.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643A4BC-FF22-4B2D-81F1-CA9B6945655F}"/>
    </a:ext>
  </a:extLst>
</a:theme>
</file>

<file path=ppt/theme/theme7.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9698FF6-62CC-4E9B-8DDA-DC6D707573D0}"/>
    </a:ext>
  </a:extLst>
</a:theme>
</file>

<file path=ppt/theme/theme8.xml><?xml version="1.0" encoding="utf-8"?>
<a:theme xmlns:a="http://schemas.openxmlformats.org/drawingml/2006/main" name="1_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704426F2-67EB-4361-B01C-067C1CC34B68}" vid="{9552AE38-56F0-4ED5-A71D-6132397E8316}"/>
    </a:ext>
  </a:extLst>
</a:theme>
</file>

<file path=ppt/theme/theme9.xml><?xml version="1.0" encoding="utf-8"?>
<a:theme xmlns:a="http://schemas.openxmlformats.org/drawingml/2006/main" name="2_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A2BDB4D3-95E4-4010-B19E-681ADF5FD2AA}" vid="{59B5932C-8BC1-41B2-ABAC-991F2E9FF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64137AA431A46A9197D68D9C2797D" ma:contentTypeVersion="20" ma:contentTypeDescription="Create a new document." ma:contentTypeScope="" ma:versionID="153571977c7a87e0c34d73ddef247554">
  <xsd:schema xmlns:xsd="http://www.w3.org/2001/XMLSchema" xmlns:xs="http://www.w3.org/2001/XMLSchema" xmlns:p="http://schemas.microsoft.com/office/2006/metadata/properties" xmlns:ns2="fe81bb0f-c7e5-4b8d-8e81-a4cb392ac4a3" xmlns:ns3="ea51c2ba-db98-465d-8999-286692245198" targetNamespace="http://schemas.microsoft.com/office/2006/metadata/properties" ma:root="true" ma:fieldsID="925b28ad43893e74d9ffedd7868609b9" ns2:_="" ns3:_="">
    <xsd:import namespace="fe81bb0f-c7e5-4b8d-8e81-a4cb392ac4a3"/>
    <xsd:import namespace="ea51c2ba-db98-465d-8999-2866922451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1bb0f-c7e5-4b8d-8e81-a4cb392ac4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4c9cf3b-3957-43a1-8175-50aa63e47c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51c2ba-db98-465d-8999-28669224519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1e3d595-daf2-44d3-ace0-e4bfd9dfd9fe}" ma:internalName="TaxCatchAll" ma:showField="CatchAllData" ma:web="ea51c2ba-db98-465d-8999-2866922451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81bb0f-c7e5-4b8d-8e81-a4cb392ac4a3">
      <Terms xmlns="http://schemas.microsoft.com/office/infopath/2007/PartnerControls"/>
    </lcf76f155ced4ddcb4097134ff3c332f>
    <TaxCatchAll xmlns="ea51c2ba-db98-465d-8999-286692245198" xsi:nil="true"/>
  </documentManagement>
</p:properties>
</file>

<file path=customXml/itemProps1.xml><?xml version="1.0" encoding="utf-8"?>
<ds:datastoreItem xmlns:ds="http://schemas.openxmlformats.org/officeDocument/2006/customXml" ds:itemID="{2F583021-BEE9-40CD-ADDE-863F6DC462E7}"/>
</file>

<file path=customXml/itemProps2.xml><?xml version="1.0" encoding="utf-8"?>
<ds:datastoreItem xmlns:ds="http://schemas.openxmlformats.org/officeDocument/2006/customXml" ds:itemID="{DDB7D80A-8D1F-492B-AED4-0BA0A8AB1592}"/>
</file>

<file path=customXml/itemProps3.xml><?xml version="1.0" encoding="utf-8"?>
<ds:datastoreItem xmlns:ds="http://schemas.openxmlformats.org/officeDocument/2006/customXml" ds:itemID="{E88D7023-AF29-4A5D-BFE3-3DA7F6F32E0E}"/>
</file>

<file path=docProps/app.xml><?xml version="1.0" encoding="utf-8"?>
<Properties xmlns="http://schemas.openxmlformats.org/officeDocument/2006/extended-properties" xmlns:vt="http://schemas.openxmlformats.org/officeDocument/2006/docPropsVTypes">
  <Template>PowerPoint 16.9 Widescreen</Template>
  <TotalTime>11644</TotalTime>
  <Words>677</Words>
  <Application>Microsoft Office PowerPoint</Application>
  <PresentationFormat>On-screen Show (16:9)</PresentationFormat>
  <Paragraphs>93</Paragraphs>
  <Slides>23</Slides>
  <Notes>13</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23</vt:i4>
      </vt:variant>
    </vt:vector>
  </HeadingPairs>
  <TitlesOfParts>
    <vt:vector size="37" baseType="lpstr">
      <vt:lpstr>Arial</vt:lpstr>
      <vt:lpstr>Arial</vt:lpstr>
      <vt:lpstr>Calibri</vt:lpstr>
      <vt:lpstr>Open Sans</vt:lpstr>
      <vt:lpstr>Segoe Print</vt:lpstr>
      <vt:lpstr>CSIRO horizontal</vt:lpstr>
      <vt:lpstr>Data61 vertical</vt:lpstr>
      <vt:lpstr>Data61 horizontal</vt:lpstr>
      <vt:lpstr>MNF vertical</vt:lpstr>
      <vt:lpstr>MNF horizontal</vt:lpstr>
      <vt:lpstr>Wordmark vertical</vt:lpstr>
      <vt:lpstr>Wordmark horizontal</vt:lpstr>
      <vt:lpstr>1_CSIRO horizontal</vt:lpstr>
      <vt:lpstr>2_CSIRO horizontal</vt:lpstr>
      <vt:lpstr>PowerPoint Presentation</vt:lpstr>
      <vt:lpstr>PowerPoint Presentation</vt:lpstr>
      <vt:lpstr>Intelligent mineral exploration using ultrafine soils and data integration</vt:lpstr>
      <vt:lpstr>2005</vt:lpstr>
      <vt:lpstr>PowerPoint Presentation</vt:lpstr>
      <vt:lpstr>2012</vt:lpstr>
      <vt:lpstr>2018</vt:lpstr>
      <vt:lpstr>PowerPoint Presentation</vt:lpstr>
      <vt:lpstr>2020  - why we need landscape context? </vt:lpstr>
      <vt:lpstr>PowerPoint Presentation</vt:lpstr>
      <vt:lpstr>PowerPoint Presentation</vt:lpstr>
      <vt:lpstr>PowerPoint Presentation</vt:lpstr>
      <vt:lpstr>Make better maps</vt:lpstr>
      <vt:lpstr>Adding back in the chemistry</vt:lpstr>
      <vt:lpstr>2023 - M462a ends</vt:lpstr>
      <vt:lpstr>2025 –                               release</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CSIRO presentation template</dc:title>
  <dc:creator>Noble, Ryan (Mineral Resources, Kensington WA)</dc:creator>
  <cp:lastModifiedBy>Alice Heydon</cp:lastModifiedBy>
  <cp:revision>13</cp:revision>
  <cp:lastPrinted>2022-10-12T03:54:12Z</cp:lastPrinted>
  <dcterms:created xsi:type="dcterms:W3CDTF">2022-08-03T01:47:05Z</dcterms:created>
  <dcterms:modified xsi:type="dcterms:W3CDTF">2025-05-08T05:40:29Z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c0aeca-a71b-4589-852e-0fb57049a58f_Enabled">
    <vt:lpwstr>true</vt:lpwstr>
  </property>
  <property fmtid="{D5CDD505-2E9C-101B-9397-08002B2CF9AE}" pid="3" name="MSIP_Label_98c0aeca-a71b-4589-852e-0fb57049a58f_SetDate">
    <vt:lpwstr>2025-05-08T05:40:13Z</vt:lpwstr>
  </property>
  <property fmtid="{D5CDD505-2E9C-101B-9397-08002B2CF9AE}" pid="4" name="MSIP_Label_98c0aeca-a71b-4589-852e-0fb57049a58f_Method">
    <vt:lpwstr>Standard</vt:lpwstr>
  </property>
  <property fmtid="{D5CDD505-2E9C-101B-9397-08002B2CF9AE}" pid="5" name="MSIP_Label_98c0aeca-a71b-4589-852e-0fb57049a58f_Name">
    <vt:lpwstr>OFFICIAL</vt:lpwstr>
  </property>
  <property fmtid="{D5CDD505-2E9C-101B-9397-08002B2CF9AE}" pid="6" name="MSIP_Label_98c0aeca-a71b-4589-852e-0fb57049a58f_SiteId">
    <vt:lpwstr>e5ae2687-fcdb-4ab8-837d-2caed2b696da</vt:lpwstr>
  </property>
  <property fmtid="{D5CDD505-2E9C-101B-9397-08002B2CF9AE}" pid="7" name="MSIP_Label_98c0aeca-a71b-4589-852e-0fb57049a58f_ActionId">
    <vt:lpwstr>951b93c3-17c1-4df5-af78-ed9d8864061e</vt:lpwstr>
  </property>
  <property fmtid="{D5CDD505-2E9C-101B-9397-08002B2CF9AE}" pid="8" name="MSIP_Label_98c0aeca-a71b-4589-852e-0fb57049a58f_ContentBits">
    <vt:lpwstr>0</vt:lpwstr>
  </property>
  <property fmtid="{D5CDD505-2E9C-101B-9397-08002B2CF9AE}" pid="9" name="MSIP_Label_98c0aeca-a71b-4589-852e-0fb57049a58f_Tag">
    <vt:lpwstr>10, 3, 0, 1</vt:lpwstr>
  </property>
  <property fmtid="{D5CDD505-2E9C-101B-9397-08002B2CF9AE}" pid="10" name="ContentTypeId">
    <vt:lpwstr>0x01010098D64137AA431A46A9197D68D9C2797D</vt:lpwstr>
  </property>
</Properties>
</file>